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72" r:id="rId2"/>
    <p:sldId id="471" r:id="rId3"/>
    <p:sldId id="361" r:id="rId4"/>
    <p:sldId id="363" r:id="rId5"/>
    <p:sldId id="398" r:id="rId6"/>
    <p:sldId id="430" r:id="rId7"/>
    <p:sldId id="429" r:id="rId8"/>
    <p:sldId id="428" r:id="rId9"/>
    <p:sldId id="400" r:id="rId10"/>
    <p:sldId id="420" r:id="rId11"/>
    <p:sldId id="421" r:id="rId12"/>
    <p:sldId id="422" r:id="rId13"/>
    <p:sldId id="423" r:id="rId14"/>
    <p:sldId id="426" r:id="rId15"/>
    <p:sldId id="474" r:id="rId16"/>
    <p:sldId id="473" r:id="rId17"/>
    <p:sldId id="402" r:id="rId18"/>
    <p:sldId id="390" r:id="rId19"/>
    <p:sldId id="388" r:id="rId20"/>
    <p:sldId id="389" r:id="rId21"/>
    <p:sldId id="391" r:id="rId22"/>
    <p:sldId id="459" r:id="rId23"/>
    <p:sldId id="397" r:id="rId24"/>
    <p:sldId id="392" r:id="rId25"/>
    <p:sldId id="457" r:id="rId26"/>
    <p:sldId id="458" r:id="rId27"/>
    <p:sldId id="395" r:id="rId28"/>
    <p:sldId id="460" r:id="rId29"/>
    <p:sldId id="340" r:id="rId30"/>
    <p:sldId id="335" r:id="rId31"/>
    <p:sldId id="461" r:id="rId32"/>
    <p:sldId id="405" r:id="rId33"/>
    <p:sldId id="454" r:id="rId34"/>
    <p:sldId id="455" r:id="rId35"/>
    <p:sldId id="406" r:id="rId36"/>
    <p:sldId id="456" r:id="rId37"/>
    <p:sldId id="462" r:id="rId38"/>
    <p:sldId id="407" r:id="rId39"/>
    <p:sldId id="408" r:id="rId40"/>
    <p:sldId id="409" r:id="rId41"/>
    <p:sldId id="410" r:id="rId42"/>
    <p:sldId id="463" r:id="rId43"/>
    <p:sldId id="342" r:id="rId44"/>
    <p:sldId id="466" r:id="rId45"/>
    <p:sldId id="467" r:id="rId46"/>
    <p:sldId id="468" r:id="rId47"/>
    <p:sldId id="478" r:id="rId48"/>
    <p:sldId id="489" r:id="rId49"/>
    <p:sldId id="475" r:id="rId50"/>
    <p:sldId id="295" r:id="rId51"/>
    <p:sldId id="294" r:id="rId52"/>
    <p:sldId id="308" r:id="rId53"/>
    <p:sldId id="300" r:id="rId54"/>
    <p:sldId id="310" r:id="rId55"/>
    <p:sldId id="329" r:id="rId56"/>
    <p:sldId id="469" r:id="rId57"/>
    <p:sldId id="415" r:id="rId58"/>
    <p:sldId id="470" r:id="rId59"/>
    <p:sldId id="416" r:id="rId60"/>
    <p:sldId id="476" r:id="rId61"/>
    <p:sldId id="403" r:id="rId62"/>
    <p:sldId id="477"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napToGrid="0">
      <p:cViewPr varScale="1">
        <p:scale>
          <a:sx n="65" d="100"/>
          <a:sy n="65" d="100"/>
        </p:scale>
        <p:origin x="6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39.jpeg"/><Relationship Id="rId12"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image" Target="../media/image44.png"/><Relationship Id="rId6" Type="http://schemas.openxmlformats.org/officeDocument/2006/relationships/image" Target="../media/image40.jpeg"/><Relationship Id="rId11" Type="http://schemas.openxmlformats.org/officeDocument/2006/relationships/image" Target="../media/image36.jpeg"/><Relationship Id="rId5" Type="http://schemas.openxmlformats.org/officeDocument/2006/relationships/image" Target="../media/image41.jpeg"/><Relationship Id="rId10" Type="http://schemas.openxmlformats.org/officeDocument/2006/relationships/image" Target="../media/image35.jpeg"/><Relationship Id="rId4" Type="http://schemas.openxmlformats.org/officeDocument/2006/relationships/image" Target="../media/image42.jpeg"/><Relationship Id="rId9"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3964E-2CFC-4E05-9BD1-864B6ABA756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r-TR"/>
        </a:p>
      </dgm:t>
    </dgm:pt>
    <dgm:pt modelId="{127C61D8-5E3B-4D65-89E5-BD9899DEABCA}">
      <dgm:prSet phldrT="[Metin]" phldr="1"/>
      <dgm:spPr>
        <a:blipFill rotWithShape="0">
          <a:blip xmlns:r="http://schemas.openxmlformats.org/officeDocument/2006/relationships" r:embed="rId1"/>
          <a:stretch>
            <a:fillRect/>
          </a:stretch>
        </a:blipFill>
      </dgm:spPr>
      <dgm:t>
        <a:bodyPr/>
        <a:lstStyle/>
        <a:p>
          <a:endParaRPr lang="tr-TR" dirty="0"/>
        </a:p>
      </dgm:t>
    </dgm:pt>
    <dgm:pt modelId="{4EA2A7A9-C0CB-4FD6-967C-4E5FC2E9636D}" type="parTrans" cxnId="{65B81767-BFA1-4599-BF56-2F81F69A9A59}">
      <dgm:prSet/>
      <dgm:spPr/>
      <dgm:t>
        <a:bodyPr/>
        <a:lstStyle/>
        <a:p>
          <a:endParaRPr lang="tr-TR"/>
        </a:p>
      </dgm:t>
    </dgm:pt>
    <dgm:pt modelId="{BD98C469-B022-4911-8373-D7A2103695FA}" type="sibTrans" cxnId="{65B81767-BFA1-4599-BF56-2F81F69A9A59}">
      <dgm:prSet/>
      <dgm:spPr/>
      <dgm:t>
        <a:bodyPr/>
        <a:lstStyle/>
        <a:p>
          <a:endParaRPr lang="tr-TR"/>
        </a:p>
      </dgm:t>
    </dgm:pt>
    <dgm:pt modelId="{1E3C0EDF-F9C7-4320-BC61-9F80BA3FCF0F}">
      <dgm:prSet phldrT="[Metin]" phldr="1"/>
      <dgm:spPr>
        <a:blipFill rotWithShape="0">
          <a:blip xmlns:r="http://schemas.openxmlformats.org/officeDocument/2006/relationships" r:embed="rId2"/>
          <a:stretch>
            <a:fillRect/>
          </a:stretch>
        </a:blipFill>
      </dgm:spPr>
      <dgm:t>
        <a:bodyPr/>
        <a:lstStyle/>
        <a:p>
          <a:endParaRPr lang="tr-TR" dirty="0"/>
        </a:p>
      </dgm:t>
    </dgm:pt>
    <dgm:pt modelId="{64AFE8B8-B730-4026-9777-79E91E1FBC46}" type="parTrans" cxnId="{2C6963E7-AFA6-4B88-A119-B38DC7110813}">
      <dgm:prSet/>
      <dgm:spPr/>
      <dgm:t>
        <a:bodyPr/>
        <a:lstStyle/>
        <a:p>
          <a:endParaRPr lang="tr-TR"/>
        </a:p>
      </dgm:t>
    </dgm:pt>
    <dgm:pt modelId="{8CC52396-4960-4FA4-AD36-92083FBD64F5}" type="sibTrans" cxnId="{2C6963E7-AFA6-4B88-A119-B38DC7110813}">
      <dgm:prSet/>
      <dgm:spPr/>
      <dgm:t>
        <a:bodyPr/>
        <a:lstStyle/>
        <a:p>
          <a:endParaRPr lang="tr-TR"/>
        </a:p>
      </dgm:t>
    </dgm:pt>
    <dgm:pt modelId="{6E843A61-7AC9-42E9-9CA4-18C2D1974E25}">
      <dgm:prSet phldrT="[Metin]" phldr="1"/>
      <dgm:spPr>
        <a:blipFill rotWithShape="0">
          <a:blip xmlns:r="http://schemas.openxmlformats.org/officeDocument/2006/relationships" r:embed="rId3"/>
          <a:stretch>
            <a:fillRect/>
          </a:stretch>
        </a:blipFill>
      </dgm:spPr>
      <dgm:t>
        <a:bodyPr/>
        <a:lstStyle/>
        <a:p>
          <a:endParaRPr lang="tr-TR" dirty="0"/>
        </a:p>
      </dgm:t>
    </dgm:pt>
    <dgm:pt modelId="{68D74A97-6A67-49AE-9D80-2326AE73B0F4}" type="parTrans" cxnId="{AF86BE8B-B611-4C37-BC35-A842AD5A36BF}">
      <dgm:prSet/>
      <dgm:spPr/>
      <dgm:t>
        <a:bodyPr/>
        <a:lstStyle/>
        <a:p>
          <a:endParaRPr lang="tr-TR"/>
        </a:p>
      </dgm:t>
    </dgm:pt>
    <dgm:pt modelId="{358B28AF-E5AA-4AC7-846A-92C7F50E5E9A}" type="sibTrans" cxnId="{AF86BE8B-B611-4C37-BC35-A842AD5A36BF}">
      <dgm:prSet/>
      <dgm:spPr/>
      <dgm:t>
        <a:bodyPr/>
        <a:lstStyle/>
        <a:p>
          <a:endParaRPr lang="tr-TR"/>
        </a:p>
      </dgm:t>
    </dgm:pt>
    <dgm:pt modelId="{B492E1F7-3C58-4A9B-8D0F-85A6187466FE}">
      <dgm:prSet phldrT="[Metin]" phldr="1"/>
      <dgm:spPr>
        <a:blipFill rotWithShape="0">
          <a:blip xmlns:r="http://schemas.openxmlformats.org/officeDocument/2006/relationships" r:embed="rId4"/>
          <a:stretch>
            <a:fillRect/>
          </a:stretch>
        </a:blipFill>
      </dgm:spPr>
      <dgm:t>
        <a:bodyPr/>
        <a:lstStyle/>
        <a:p>
          <a:endParaRPr lang="tr-TR" dirty="0"/>
        </a:p>
      </dgm:t>
    </dgm:pt>
    <dgm:pt modelId="{EC4C8858-FB35-44E1-AF1C-2CA1D2BC0495}" type="parTrans" cxnId="{769818BB-F352-401D-93AC-9CA14C36FBD3}">
      <dgm:prSet/>
      <dgm:spPr/>
      <dgm:t>
        <a:bodyPr/>
        <a:lstStyle/>
        <a:p>
          <a:endParaRPr lang="tr-TR"/>
        </a:p>
      </dgm:t>
    </dgm:pt>
    <dgm:pt modelId="{D9B0D7DD-414E-4417-AFDF-2FBDC54DBA1F}" type="sibTrans" cxnId="{769818BB-F352-401D-93AC-9CA14C36FBD3}">
      <dgm:prSet/>
      <dgm:spPr/>
      <dgm:t>
        <a:bodyPr/>
        <a:lstStyle/>
        <a:p>
          <a:endParaRPr lang="tr-TR"/>
        </a:p>
      </dgm:t>
    </dgm:pt>
    <dgm:pt modelId="{F5FB93B9-1EFF-4335-87C5-5A04B5AA2C92}">
      <dgm:prSet phldrT="[Metin]" phldr="1"/>
      <dgm:spPr>
        <a:blipFill rotWithShape="0">
          <a:blip xmlns:r="http://schemas.openxmlformats.org/officeDocument/2006/relationships" r:embed="rId5"/>
          <a:stretch>
            <a:fillRect/>
          </a:stretch>
        </a:blipFill>
      </dgm:spPr>
      <dgm:t>
        <a:bodyPr/>
        <a:lstStyle/>
        <a:p>
          <a:endParaRPr lang="tr-TR" dirty="0"/>
        </a:p>
      </dgm:t>
    </dgm:pt>
    <dgm:pt modelId="{D22FC06F-6F1D-4095-B41B-CA7101C4787D}" type="parTrans" cxnId="{D05D8424-5D03-4A92-AB21-E8C54DF4B2FE}">
      <dgm:prSet/>
      <dgm:spPr/>
      <dgm:t>
        <a:bodyPr/>
        <a:lstStyle/>
        <a:p>
          <a:endParaRPr lang="tr-TR"/>
        </a:p>
      </dgm:t>
    </dgm:pt>
    <dgm:pt modelId="{9732E02F-413D-42F3-90CB-12911E4EDD3D}" type="sibTrans" cxnId="{D05D8424-5D03-4A92-AB21-E8C54DF4B2FE}">
      <dgm:prSet/>
      <dgm:spPr/>
      <dgm:t>
        <a:bodyPr/>
        <a:lstStyle/>
        <a:p>
          <a:endParaRPr lang="tr-TR"/>
        </a:p>
      </dgm:t>
    </dgm:pt>
    <dgm:pt modelId="{A4D6BADF-C53F-4CF7-AC7E-5701755C597C}">
      <dgm:prSet phldrT="[Metin]" phldr="1"/>
      <dgm:spPr>
        <a:blipFill rotWithShape="0">
          <a:blip xmlns:r="http://schemas.openxmlformats.org/officeDocument/2006/relationships" r:embed="rId6"/>
          <a:stretch>
            <a:fillRect/>
          </a:stretch>
        </a:blipFill>
      </dgm:spPr>
      <dgm:t>
        <a:bodyPr/>
        <a:lstStyle/>
        <a:p>
          <a:endParaRPr lang="tr-TR" dirty="0"/>
        </a:p>
      </dgm:t>
    </dgm:pt>
    <dgm:pt modelId="{BBC286FE-97EA-4911-BDFF-CD40C49C3B48}" type="parTrans" cxnId="{15F0E3DD-3E00-4362-B0AC-ADEAAE350353}">
      <dgm:prSet/>
      <dgm:spPr/>
      <dgm:t>
        <a:bodyPr/>
        <a:lstStyle/>
        <a:p>
          <a:endParaRPr lang="tr-TR"/>
        </a:p>
      </dgm:t>
    </dgm:pt>
    <dgm:pt modelId="{DD83F461-5036-4669-B94D-AFE602C90E71}" type="sibTrans" cxnId="{15F0E3DD-3E00-4362-B0AC-ADEAAE350353}">
      <dgm:prSet/>
      <dgm:spPr/>
      <dgm:t>
        <a:bodyPr/>
        <a:lstStyle/>
        <a:p>
          <a:endParaRPr lang="tr-TR"/>
        </a:p>
      </dgm:t>
    </dgm:pt>
    <dgm:pt modelId="{5A50DE74-9453-4E69-A37D-9487F2CC849A}">
      <dgm:prSet phldrT="[Metin]" phldr="1"/>
      <dgm:spPr>
        <a:blipFill rotWithShape="0">
          <a:blip xmlns:r="http://schemas.openxmlformats.org/officeDocument/2006/relationships" r:embed="rId7"/>
          <a:stretch>
            <a:fillRect/>
          </a:stretch>
        </a:blipFill>
      </dgm:spPr>
      <dgm:t>
        <a:bodyPr/>
        <a:lstStyle/>
        <a:p>
          <a:endParaRPr lang="tr-TR" dirty="0"/>
        </a:p>
      </dgm:t>
    </dgm:pt>
    <dgm:pt modelId="{99DD3C58-EA4E-4CCB-94F8-65BDB94F257A}" type="parTrans" cxnId="{6B33EAF0-62A8-46BD-B56C-AC6D24C0E13B}">
      <dgm:prSet/>
      <dgm:spPr/>
      <dgm:t>
        <a:bodyPr/>
        <a:lstStyle/>
        <a:p>
          <a:endParaRPr lang="tr-TR"/>
        </a:p>
      </dgm:t>
    </dgm:pt>
    <dgm:pt modelId="{F56D5365-E3BB-4CB4-A47C-A0AD4924CD2B}" type="sibTrans" cxnId="{6B33EAF0-62A8-46BD-B56C-AC6D24C0E13B}">
      <dgm:prSet/>
      <dgm:spPr/>
      <dgm:t>
        <a:bodyPr/>
        <a:lstStyle/>
        <a:p>
          <a:endParaRPr lang="tr-TR"/>
        </a:p>
      </dgm:t>
    </dgm:pt>
    <dgm:pt modelId="{71FAC791-580A-4FCE-B108-99415C1F8497}">
      <dgm:prSet phldrT="[Metin]" phldr="1"/>
      <dgm:spPr>
        <a:blipFill rotWithShape="0">
          <a:blip xmlns:r="http://schemas.openxmlformats.org/officeDocument/2006/relationships" r:embed="rId8"/>
          <a:stretch>
            <a:fillRect/>
          </a:stretch>
        </a:blipFill>
      </dgm:spPr>
      <dgm:t>
        <a:bodyPr/>
        <a:lstStyle/>
        <a:p>
          <a:endParaRPr lang="tr-TR" dirty="0"/>
        </a:p>
      </dgm:t>
    </dgm:pt>
    <dgm:pt modelId="{707CB409-1799-4BFE-BB0B-08304971A759}" type="parTrans" cxnId="{D4D78DEE-F2D9-4628-9F0F-FC54F3075FA8}">
      <dgm:prSet/>
      <dgm:spPr/>
      <dgm:t>
        <a:bodyPr/>
        <a:lstStyle/>
        <a:p>
          <a:endParaRPr lang="tr-TR"/>
        </a:p>
      </dgm:t>
    </dgm:pt>
    <dgm:pt modelId="{DC32B52B-2616-4012-8C5E-049B4908F2D9}" type="sibTrans" cxnId="{D4D78DEE-F2D9-4628-9F0F-FC54F3075FA8}">
      <dgm:prSet/>
      <dgm:spPr/>
      <dgm:t>
        <a:bodyPr/>
        <a:lstStyle/>
        <a:p>
          <a:endParaRPr lang="tr-TR"/>
        </a:p>
      </dgm:t>
    </dgm:pt>
    <dgm:pt modelId="{DD2D9D74-18F4-416B-8A49-A8ADD898F8FB}">
      <dgm:prSet phldrT="[Metin]" phldr="1"/>
      <dgm:spPr>
        <a:blipFill rotWithShape="0">
          <a:blip xmlns:r="http://schemas.openxmlformats.org/officeDocument/2006/relationships" r:embed="rId9"/>
          <a:stretch>
            <a:fillRect/>
          </a:stretch>
        </a:blipFill>
      </dgm:spPr>
      <dgm:t>
        <a:bodyPr/>
        <a:lstStyle/>
        <a:p>
          <a:endParaRPr lang="tr-TR" dirty="0"/>
        </a:p>
      </dgm:t>
    </dgm:pt>
    <dgm:pt modelId="{EB328F9D-544C-4C95-9676-CD38E0203285}" type="parTrans" cxnId="{D9F0BB7E-3F4D-4198-8D84-19BB7F06DA14}">
      <dgm:prSet/>
      <dgm:spPr/>
      <dgm:t>
        <a:bodyPr/>
        <a:lstStyle/>
        <a:p>
          <a:endParaRPr lang="tr-TR"/>
        </a:p>
      </dgm:t>
    </dgm:pt>
    <dgm:pt modelId="{EAB42990-7687-49AB-A48E-092A7A2E3BC9}" type="sibTrans" cxnId="{D9F0BB7E-3F4D-4198-8D84-19BB7F06DA14}">
      <dgm:prSet/>
      <dgm:spPr/>
      <dgm:t>
        <a:bodyPr/>
        <a:lstStyle/>
        <a:p>
          <a:endParaRPr lang="tr-TR"/>
        </a:p>
      </dgm:t>
    </dgm:pt>
    <dgm:pt modelId="{26AA22FE-CF7E-4E67-AD29-F4463035AE03}">
      <dgm:prSet phldrT="[Metin]" phldr="1"/>
      <dgm:spPr>
        <a:blipFill rotWithShape="0">
          <a:blip xmlns:r="http://schemas.openxmlformats.org/officeDocument/2006/relationships" r:embed="rId10"/>
          <a:stretch>
            <a:fillRect/>
          </a:stretch>
        </a:blipFill>
      </dgm:spPr>
      <dgm:t>
        <a:bodyPr/>
        <a:lstStyle/>
        <a:p>
          <a:endParaRPr lang="tr-TR" dirty="0"/>
        </a:p>
      </dgm:t>
    </dgm:pt>
    <dgm:pt modelId="{98177DAD-854F-49DD-821E-779D1E8FA2AB}" type="parTrans" cxnId="{36A0A3CE-5BE9-4532-8384-061E59BC580C}">
      <dgm:prSet/>
      <dgm:spPr/>
      <dgm:t>
        <a:bodyPr/>
        <a:lstStyle/>
        <a:p>
          <a:endParaRPr lang="tr-TR"/>
        </a:p>
      </dgm:t>
    </dgm:pt>
    <dgm:pt modelId="{81FCA00C-2A53-4BAE-BA8D-D767917D88D2}" type="sibTrans" cxnId="{36A0A3CE-5BE9-4532-8384-061E59BC580C}">
      <dgm:prSet/>
      <dgm:spPr/>
      <dgm:t>
        <a:bodyPr/>
        <a:lstStyle/>
        <a:p>
          <a:endParaRPr lang="tr-TR"/>
        </a:p>
      </dgm:t>
    </dgm:pt>
    <dgm:pt modelId="{84011C6B-BC57-4B71-A5CE-A617DDB8970C}">
      <dgm:prSet phldrT="[Metin]" phldr="1"/>
      <dgm:spPr>
        <a:blipFill rotWithShape="0">
          <a:blip xmlns:r="http://schemas.openxmlformats.org/officeDocument/2006/relationships" r:embed="rId11"/>
          <a:stretch>
            <a:fillRect/>
          </a:stretch>
        </a:blipFill>
      </dgm:spPr>
      <dgm:t>
        <a:bodyPr/>
        <a:lstStyle/>
        <a:p>
          <a:endParaRPr lang="tr-TR" dirty="0"/>
        </a:p>
      </dgm:t>
    </dgm:pt>
    <dgm:pt modelId="{4646E0E1-2EBA-4388-9EF3-F4F3991C7B6F}" type="parTrans" cxnId="{5E6AAFCF-E5C7-4341-BF02-4020DBB5BB73}">
      <dgm:prSet/>
      <dgm:spPr/>
      <dgm:t>
        <a:bodyPr/>
        <a:lstStyle/>
        <a:p>
          <a:endParaRPr lang="tr-TR"/>
        </a:p>
      </dgm:t>
    </dgm:pt>
    <dgm:pt modelId="{7637888E-3379-41B1-BAD9-C38A7644E8D2}" type="sibTrans" cxnId="{5E6AAFCF-E5C7-4341-BF02-4020DBB5BB73}">
      <dgm:prSet/>
      <dgm:spPr/>
      <dgm:t>
        <a:bodyPr/>
        <a:lstStyle/>
        <a:p>
          <a:endParaRPr lang="tr-TR"/>
        </a:p>
      </dgm:t>
    </dgm:pt>
    <dgm:pt modelId="{0C2B7089-0AA7-49A1-9829-A70C7AFFE298}">
      <dgm:prSet phldrT="[Metin]" phldr="1"/>
      <dgm:spPr>
        <a:blipFill rotWithShape="0">
          <a:blip xmlns:r="http://schemas.openxmlformats.org/officeDocument/2006/relationships" r:embed="rId12"/>
          <a:stretch>
            <a:fillRect/>
          </a:stretch>
        </a:blipFill>
      </dgm:spPr>
      <dgm:t>
        <a:bodyPr/>
        <a:lstStyle/>
        <a:p>
          <a:endParaRPr lang="tr-TR" dirty="0"/>
        </a:p>
      </dgm:t>
    </dgm:pt>
    <dgm:pt modelId="{ADD25EF3-37C2-4012-8C05-003C2AE94AEC}" type="parTrans" cxnId="{2708F84C-BC5A-471A-9240-0F9843E3DDD8}">
      <dgm:prSet/>
      <dgm:spPr/>
      <dgm:t>
        <a:bodyPr/>
        <a:lstStyle/>
        <a:p>
          <a:endParaRPr lang="tr-TR"/>
        </a:p>
      </dgm:t>
    </dgm:pt>
    <dgm:pt modelId="{ABB4C8F5-4BEC-4E11-928F-E2661FD15CE9}" type="sibTrans" cxnId="{2708F84C-BC5A-471A-9240-0F9843E3DDD8}">
      <dgm:prSet/>
      <dgm:spPr/>
      <dgm:t>
        <a:bodyPr/>
        <a:lstStyle/>
        <a:p>
          <a:endParaRPr lang="tr-TR"/>
        </a:p>
      </dgm:t>
    </dgm:pt>
    <dgm:pt modelId="{1A1385FB-5E9E-4E4F-A7DD-8F336B1541DD}" type="pres">
      <dgm:prSet presAssocID="{E053964E-2CFC-4E05-9BD1-864B6ABA7568}" presName="cycle" presStyleCnt="0">
        <dgm:presLayoutVars>
          <dgm:dir/>
          <dgm:resizeHandles val="exact"/>
        </dgm:presLayoutVars>
      </dgm:prSet>
      <dgm:spPr/>
      <dgm:t>
        <a:bodyPr/>
        <a:lstStyle/>
        <a:p>
          <a:endParaRPr lang="tr-TR"/>
        </a:p>
      </dgm:t>
    </dgm:pt>
    <dgm:pt modelId="{34484BA3-D549-4E15-A657-40B65B0DADFD}" type="pres">
      <dgm:prSet presAssocID="{0C2B7089-0AA7-49A1-9829-A70C7AFFE298}" presName="node" presStyleLbl="node1" presStyleIdx="0" presStyleCnt="12" custScaleY="198999" custRadScaleRad="73953" custRadScaleInc="21747">
        <dgm:presLayoutVars>
          <dgm:bulletEnabled val="1"/>
        </dgm:presLayoutVars>
      </dgm:prSet>
      <dgm:spPr/>
      <dgm:t>
        <a:bodyPr/>
        <a:lstStyle/>
        <a:p>
          <a:endParaRPr lang="tr-TR"/>
        </a:p>
      </dgm:t>
    </dgm:pt>
    <dgm:pt modelId="{40E61483-32CB-40FA-AA32-DD0995733845}" type="pres">
      <dgm:prSet presAssocID="{0C2B7089-0AA7-49A1-9829-A70C7AFFE298}" presName="spNode" presStyleCnt="0"/>
      <dgm:spPr/>
    </dgm:pt>
    <dgm:pt modelId="{5C2774C1-E583-4DF9-B3A6-E2B66FA03CFA}" type="pres">
      <dgm:prSet presAssocID="{ABB4C8F5-4BEC-4E11-928F-E2661FD15CE9}" presName="sibTrans" presStyleLbl="sibTrans1D1" presStyleIdx="0" presStyleCnt="12"/>
      <dgm:spPr/>
      <dgm:t>
        <a:bodyPr/>
        <a:lstStyle/>
        <a:p>
          <a:endParaRPr lang="tr-TR"/>
        </a:p>
      </dgm:t>
    </dgm:pt>
    <dgm:pt modelId="{522DE32D-44EC-4EBB-82F4-F27BF36209D7}" type="pres">
      <dgm:prSet presAssocID="{127C61D8-5E3B-4D65-89E5-BD9899DEABCA}" presName="node" presStyleLbl="node1" presStyleIdx="1" presStyleCnt="12">
        <dgm:presLayoutVars>
          <dgm:bulletEnabled val="1"/>
        </dgm:presLayoutVars>
      </dgm:prSet>
      <dgm:spPr/>
      <dgm:t>
        <a:bodyPr/>
        <a:lstStyle/>
        <a:p>
          <a:endParaRPr lang="tr-TR"/>
        </a:p>
      </dgm:t>
    </dgm:pt>
    <dgm:pt modelId="{B6F85A19-D30B-4747-A89A-252DDA679717}" type="pres">
      <dgm:prSet presAssocID="{127C61D8-5E3B-4D65-89E5-BD9899DEABCA}" presName="spNode" presStyleCnt="0"/>
      <dgm:spPr/>
    </dgm:pt>
    <dgm:pt modelId="{9BBA4907-3134-4860-A7A7-55A7C760A9C3}" type="pres">
      <dgm:prSet presAssocID="{BD98C469-B022-4911-8373-D7A2103695FA}" presName="sibTrans" presStyleLbl="sibTrans1D1" presStyleIdx="1" presStyleCnt="12"/>
      <dgm:spPr/>
      <dgm:t>
        <a:bodyPr/>
        <a:lstStyle/>
        <a:p>
          <a:endParaRPr lang="tr-TR"/>
        </a:p>
      </dgm:t>
    </dgm:pt>
    <dgm:pt modelId="{0D577F21-42FD-4261-B936-6CF6FBF879D5}" type="pres">
      <dgm:prSet presAssocID="{A4D6BADF-C53F-4CF7-AC7E-5701755C597C}" presName="node" presStyleLbl="node1" presStyleIdx="2" presStyleCnt="12">
        <dgm:presLayoutVars>
          <dgm:bulletEnabled val="1"/>
        </dgm:presLayoutVars>
      </dgm:prSet>
      <dgm:spPr/>
      <dgm:t>
        <a:bodyPr/>
        <a:lstStyle/>
        <a:p>
          <a:endParaRPr lang="tr-TR"/>
        </a:p>
      </dgm:t>
    </dgm:pt>
    <dgm:pt modelId="{BEE13ED4-326D-4A9A-82B5-83E37736F975}" type="pres">
      <dgm:prSet presAssocID="{A4D6BADF-C53F-4CF7-AC7E-5701755C597C}" presName="spNode" presStyleCnt="0"/>
      <dgm:spPr/>
    </dgm:pt>
    <dgm:pt modelId="{6A37098B-7275-483D-BD5A-381ADCB3D682}" type="pres">
      <dgm:prSet presAssocID="{DD83F461-5036-4669-B94D-AFE602C90E71}" presName="sibTrans" presStyleLbl="sibTrans1D1" presStyleIdx="2" presStyleCnt="12"/>
      <dgm:spPr/>
      <dgm:t>
        <a:bodyPr/>
        <a:lstStyle/>
        <a:p>
          <a:endParaRPr lang="tr-TR"/>
        </a:p>
      </dgm:t>
    </dgm:pt>
    <dgm:pt modelId="{1E1B4EE2-2A7E-4E44-9D1D-BCD632923778}" type="pres">
      <dgm:prSet presAssocID="{26AA22FE-CF7E-4E67-AD29-F4463035AE03}" presName="node" presStyleLbl="node1" presStyleIdx="3" presStyleCnt="12" custRadScaleRad="100779" custRadScaleInc="-921">
        <dgm:presLayoutVars>
          <dgm:bulletEnabled val="1"/>
        </dgm:presLayoutVars>
      </dgm:prSet>
      <dgm:spPr/>
      <dgm:t>
        <a:bodyPr/>
        <a:lstStyle/>
        <a:p>
          <a:endParaRPr lang="tr-TR"/>
        </a:p>
      </dgm:t>
    </dgm:pt>
    <dgm:pt modelId="{0C6431F0-3487-4C96-BA06-19EEF5A61AEF}" type="pres">
      <dgm:prSet presAssocID="{26AA22FE-CF7E-4E67-AD29-F4463035AE03}" presName="spNode" presStyleCnt="0"/>
      <dgm:spPr/>
    </dgm:pt>
    <dgm:pt modelId="{1622E3FD-50F0-4927-B1A9-D17054B8C9F2}" type="pres">
      <dgm:prSet presAssocID="{81FCA00C-2A53-4BAE-BA8D-D767917D88D2}" presName="sibTrans" presStyleLbl="sibTrans1D1" presStyleIdx="3" presStyleCnt="12"/>
      <dgm:spPr/>
      <dgm:t>
        <a:bodyPr/>
        <a:lstStyle/>
        <a:p>
          <a:endParaRPr lang="tr-TR"/>
        </a:p>
      </dgm:t>
    </dgm:pt>
    <dgm:pt modelId="{5241CEBA-C2EC-428E-8522-D2F37BB8932D}" type="pres">
      <dgm:prSet presAssocID="{DD2D9D74-18F4-416B-8A49-A8ADD898F8FB}" presName="node" presStyleLbl="node1" presStyleIdx="4" presStyleCnt="12" custRadScaleRad="100779" custRadScaleInc="-921">
        <dgm:presLayoutVars>
          <dgm:bulletEnabled val="1"/>
        </dgm:presLayoutVars>
      </dgm:prSet>
      <dgm:spPr/>
      <dgm:t>
        <a:bodyPr/>
        <a:lstStyle/>
        <a:p>
          <a:endParaRPr lang="tr-TR"/>
        </a:p>
      </dgm:t>
    </dgm:pt>
    <dgm:pt modelId="{FEEE6221-DC27-44BD-8D34-0184AE020DAE}" type="pres">
      <dgm:prSet presAssocID="{DD2D9D74-18F4-416B-8A49-A8ADD898F8FB}" presName="spNode" presStyleCnt="0"/>
      <dgm:spPr/>
    </dgm:pt>
    <dgm:pt modelId="{25C9F1D4-3964-48C4-BE2A-87C2AB55958F}" type="pres">
      <dgm:prSet presAssocID="{EAB42990-7687-49AB-A48E-092A7A2E3BC9}" presName="sibTrans" presStyleLbl="sibTrans1D1" presStyleIdx="4" presStyleCnt="12"/>
      <dgm:spPr/>
      <dgm:t>
        <a:bodyPr/>
        <a:lstStyle/>
        <a:p>
          <a:endParaRPr lang="tr-TR"/>
        </a:p>
      </dgm:t>
    </dgm:pt>
    <dgm:pt modelId="{46179EC8-E525-4811-B810-C520BE76DE0D}" type="pres">
      <dgm:prSet presAssocID="{71FAC791-580A-4FCE-B108-99415C1F8497}" presName="node" presStyleLbl="node1" presStyleIdx="5" presStyleCnt="12" custRadScaleRad="100779" custRadScaleInc="-921">
        <dgm:presLayoutVars>
          <dgm:bulletEnabled val="1"/>
        </dgm:presLayoutVars>
      </dgm:prSet>
      <dgm:spPr/>
      <dgm:t>
        <a:bodyPr/>
        <a:lstStyle/>
        <a:p>
          <a:endParaRPr lang="tr-TR"/>
        </a:p>
      </dgm:t>
    </dgm:pt>
    <dgm:pt modelId="{000AD63F-251B-431E-8A8E-8CE40A06D109}" type="pres">
      <dgm:prSet presAssocID="{71FAC791-580A-4FCE-B108-99415C1F8497}" presName="spNode" presStyleCnt="0"/>
      <dgm:spPr/>
    </dgm:pt>
    <dgm:pt modelId="{DE0097F9-B44F-4718-899B-1F08FCA47034}" type="pres">
      <dgm:prSet presAssocID="{DC32B52B-2616-4012-8C5E-049B4908F2D9}" presName="sibTrans" presStyleLbl="sibTrans1D1" presStyleIdx="5" presStyleCnt="12"/>
      <dgm:spPr/>
      <dgm:t>
        <a:bodyPr/>
        <a:lstStyle/>
        <a:p>
          <a:endParaRPr lang="tr-TR"/>
        </a:p>
      </dgm:t>
    </dgm:pt>
    <dgm:pt modelId="{9167DEAB-C5D7-43BD-B98B-26770B81AF34}" type="pres">
      <dgm:prSet presAssocID="{5A50DE74-9453-4E69-A37D-9487F2CC849A}" presName="node" presStyleLbl="node1" presStyleIdx="6" presStyleCnt="12">
        <dgm:presLayoutVars>
          <dgm:bulletEnabled val="1"/>
        </dgm:presLayoutVars>
      </dgm:prSet>
      <dgm:spPr/>
      <dgm:t>
        <a:bodyPr/>
        <a:lstStyle/>
        <a:p>
          <a:endParaRPr lang="tr-TR"/>
        </a:p>
      </dgm:t>
    </dgm:pt>
    <dgm:pt modelId="{0F5A0EFF-0F6E-48C8-A34F-87BEAC9E4A35}" type="pres">
      <dgm:prSet presAssocID="{5A50DE74-9453-4E69-A37D-9487F2CC849A}" presName="spNode" presStyleCnt="0"/>
      <dgm:spPr/>
    </dgm:pt>
    <dgm:pt modelId="{A14BC86F-A2D3-4DF3-9929-B8E6197150AB}" type="pres">
      <dgm:prSet presAssocID="{F56D5365-E3BB-4CB4-A47C-A0AD4924CD2B}" presName="sibTrans" presStyleLbl="sibTrans1D1" presStyleIdx="6" presStyleCnt="12"/>
      <dgm:spPr/>
      <dgm:t>
        <a:bodyPr/>
        <a:lstStyle/>
        <a:p>
          <a:endParaRPr lang="tr-TR"/>
        </a:p>
      </dgm:t>
    </dgm:pt>
    <dgm:pt modelId="{1FF84663-B362-4D3B-9ECF-4EB78AACBED9}" type="pres">
      <dgm:prSet presAssocID="{84011C6B-BC57-4B71-A5CE-A617DDB8970C}" presName="node" presStyleLbl="node1" presStyleIdx="7" presStyleCnt="12" custRadScaleRad="100779" custRadScaleInc="-921">
        <dgm:presLayoutVars>
          <dgm:bulletEnabled val="1"/>
        </dgm:presLayoutVars>
      </dgm:prSet>
      <dgm:spPr/>
      <dgm:t>
        <a:bodyPr/>
        <a:lstStyle/>
        <a:p>
          <a:endParaRPr lang="tr-TR"/>
        </a:p>
      </dgm:t>
    </dgm:pt>
    <dgm:pt modelId="{6A7C3234-FAED-40EE-BA57-08A74A4AA8C1}" type="pres">
      <dgm:prSet presAssocID="{84011C6B-BC57-4B71-A5CE-A617DDB8970C}" presName="spNode" presStyleCnt="0"/>
      <dgm:spPr/>
    </dgm:pt>
    <dgm:pt modelId="{490C7306-D614-4B40-9E37-7022B0C36AD5}" type="pres">
      <dgm:prSet presAssocID="{7637888E-3379-41B1-BAD9-C38A7644E8D2}" presName="sibTrans" presStyleLbl="sibTrans1D1" presStyleIdx="7" presStyleCnt="12"/>
      <dgm:spPr/>
      <dgm:t>
        <a:bodyPr/>
        <a:lstStyle/>
        <a:p>
          <a:endParaRPr lang="tr-TR"/>
        </a:p>
      </dgm:t>
    </dgm:pt>
    <dgm:pt modelId="{CE9947AE-E5FB-4B4C-A431-B6B15D3D863D}" type="pres">
      <dgm:prSet presAssocID="{1E3C0EDF-F9C7-4320-BC61-9F80BA3FCF0F}" presName="node" presStyleLbl="node1" presStyleIdx="8" presStyleCnt="12">
        <dgm:presLayoutVars>
          <dgm:bulletEnabled val="1"/>
        </dgm:presLayoutVars>
      </dgm:prSet>
      <dgm:spPr/>
      <dgm:t>
        <a:bodyPr/>
        <a:lstStyle/>
        <a:p>
          <a:endParaRPr lang="tr-TR"/>
        </a:p>
      </dgm:t>
    </dgm:pt>
    <dgm:pt modelId="{552C854F-E5EA-4C24-8C56-E87A63D3FFD6}" type="pres">
      <dgm:prSet presAssocID="{1E3C0EDF-F9C7-4320-BC61-9F80BA3FCF0F}" presName="spNode" presStyleCnt="0"/>
      <dgm:spPr/>
    </dgm:pt>
    <dgm:pt modelId="{3D0FC277-0B50-4263-BD63-85150918BAD1}" type="pres">
      <dgm:prSet presAssocID="{8CC52396-4960-4FA4-AD36-92083FBD64F5}" presName="sibTrans" presStyleLbl="sibTrans1D1" presStyleIdx="8" presStyleCnt="12"/>
      <dgm:spPr/>
      <dgm:t>
        <a:bodyPr/>
        <a:lstStyle/>
        <a:p>
          <a:endParaRPr lang="tr-TR"/>
        </a:p>
      </dgm:t>
    </dgm:pt>
    <dgm:pt modelId="{7DD401F2-E746-413E-97C9-D74C1281531E}" type="pres">
      <dgm:prSet presAssocID="{6E843A61-7AC9-42E9-9CA4-18C2D1974E25}" presName="node" presStyleLbl="node1" presStyleIdx="9" presStyleCnt="12">
        <dgm:presLayoutVars>
          <dgm:bulletEnabled val="1"/>
        </dgm:presLayoutVars>
      </dgm:prSet>
      <dgm:spPr/>
      <dgm:t>
        <a:bodyPr/>
        <a:lstStyle/>
        <a:p>
          <a:endParaRPr lang="tr-TR"/>
        </a:p>
      </dgm:t>
    </dgm:pt>
    <dgm:pt modelId="{58C7EAA9-9E11-4E31-B966-4199B8A76585}" type="pres">
      <dgm:prSet presAssocID="{6E843A61-7AC9-42E9-9CA4-18C2D1974E25}" presName="spNode" presStyleCnt="0"/>
      <dgm:spPr/>
    </dgm:pt>
    <dgm:pt modelId="{B31C38EE-AC68-40A3-AA53-87DF0376BBA0}" type="pres">
      <dgm:prSet presAssocID="{358B28AF-E5AA-4AC7-846A-92C7F50E5E9A}" presName="sibTrans" presStyleLbl="sibTrans1D1" presStyleIdx="9" presStyleCnt="12"/>
      <dgm:spPr/>
      <dgm:t>
        <a:bodyPr/>
        <a:lstStyle/>
        <a:p>
          <a:endParaRPr lang="tr-TR"/>
        </a:p>
      </dgm:t>
    </dgm:pt>
    <dgm:pt modelId="{65265239-D889-4BAE-9FA9-02DCBA07C029}" type="pres">
      <dgm:prSet presAssocID="{B492E1F7-3C58-4A9B-8D0F-85A6187466FE}" presName="node" presStyleLbl="node1" presStyleIdx="10" presStyleCnt="12">
        <dgm:presLayoutVars>
          <dgm:bulletEnabled val="1"/>
        </dgm:presLayoutVars>
      </dgm:prSet>
      <dgm:spPr/>
      <dgm:t>
        <a:bodyPr/>
        <a:lstStyle/>
        <a:p>
          <a:endParaRPr lang="tr-TR"/>
        </a:p>
      </dgm:t>
    </dgm:pt>
    <dgm:pt modelId="{C423F178-FDD1-4EDE-AD87-1FA751CAB8D2}" type="pres">
      <dgm:prSet presAssocID="{B492E1F7-3C58-4A9B-8D0F-85A6187466FE}" presName="spNode" presStyleCnt="0"/>
      <dgm:spPr/>
    </dgm:pt>
    <dgm:pt modelId="{15542C0D-E6BA-43AA-8C37-FB130CDB1989}" type="pres">
      <dgm:prSet presAssocID="{D9B0D7DD-414E-4417-AFDF-2FBDC54DBA1F}" presName="sibTrans" presStyleLbl="sibTrans1D1" presStyleIdx="10" presStyleCnt="12"/>
      <dgm:spPr/>
      <dgm:t>
        <a:bodyPr/>
        <a:lstStyle/>
        <a:p>
          <a:endParaRPr lang="tr-TR"/>
        </a:p>
      </dgm:t>
    </dgm:pt>
    <dgm:pt modelId="{90555F1F-9F39-421E-95D9-5B2C7AC27D5B}" type="pres">
      <dgm:prSet presAssocID="{F5FB93B9-1EFF-4335-87C5-5A04B5AA2C92}" presName="node" presStyleLbl="node1" presStyleIdx="11" presStyleCnt="12" custRadScaleRad="100779" custRadScaleInc="-921">
        <dgm:presLayoutVars>
          <dgm:bulletEnabled val="1"/>
        </dgm:presLayoutVars>
      </dgm:prSet>
      <dgm:spPr/>
      <dgm:t>
        <a:bodyPr/>
        <a:lstStyle/>
        <a:p>
          <a:endParaRPr lang="tr-TR"/>
        </a:p>
      </dgm:t>
    </dgm:pt>
    <dgm:pt modelId="{65632EBC-9646-40D5-924B-95E4713FB9FC}" type="pres">
      <dgm:prSet presAssocID="{F5FB93B9-1EFF-4335-87C5-5A04B5AA2C92}" presName="spNode" presStyleCnt="0"/>
      <dgm:spPr/>
    </dgm:pt>
    <dgm:pt modelId="{99147C44-F75C-4266-A2C1-4669B230CE19}" type="pres">
      <dgm:prSet presAssocID="{9732E02F-413D-42F3-90CB-12911E4EDD3D}" presName="sibTrans" presStyleLbl="sibTrans1D1" presStyleIdx="11" presStyleCnt="12"/>
      <dgm:spPr/>
      <dgm:t>
        <a:bodyPr/>
        <a:lstStyle/>
        <a:p>
          <a:endParaRPr lang="tr-TR"/>
        </a:p>
      </dgm:t>
    </dgm:pt>
  </dgm:ptLst>
  <dgm:cxnLst>
    <dgm:cxn modelId="{0F10191B-FBCB-4FE4-BB2B-3DCBF9FDD4D4}" type="presOf" srcId="{DD2D9D74-18F4-416B-8A49-A8ADD898F8FB}" destId="{5241CEBA-C2EC-428E-8522-D2F37BB8932D}" srcOrd="0" destOrd="0" presId="urn:microsoft.com/office/officeart/2005/8/layout/cycle6"/>
    <dgm:cxn modelId="{4D418541-C12E-49FF-BCDF-3CCFFDF08097}" type="presOf" srcId="{F5FB93B9-1EFF-4335-87C5-5A04B5AA2C92}" destId="{90555F1F-9F39-421E-95D9-5B2C7AC27D5B}" srcOrd="0" destOrd="0" presId="urn:microsoft.com/office/officeart/2005/8/layout/cycle6"/>
    <dgm:cxn modelId="{BDDB154A-5335-47F9-8C30-4DC9559EAC70}" type="presOf" srcId="{5A50DE74-9453-4E69-A37D-9487F2CC849A}" destId="{9167DEAB-C5D7-43BD-B98B-26770B81AF34}" srcOrd="0" destOrd="0" presId="urn:microsoft.com/office/officeart/2005/8/layout/cycle6"/>
    <dgm:cxn modelId="{50382889-896E-473A-9E18-CC44F246D1BF}" type="presOf" srcId="{EAB42990-7687-49AB-A48E-092A7A2E3BC9}" destId="{25C9F1D4-3964-48C4-BE2A-87C2AB55958F}" srcOrd="0" destOrd="0" presId="urn:microsoft.com/office/officeart/2005/8/layout/cycle6"/>
    <dgm:cxn modelId="{9CAC17FA-22D1-4252-9708-F0668521CABD}" type="presOf" srcId="{81FCA00C-2A53-4BAE-BA8D-D767917D88D2}" destId="{1622E3FD-50F0-4927-B1A9-D17054B8C9F2}" srcOrd="0" destOrd="0" presId="urn:microsoft.com/office/officeart/2005/8/layout/cycle6"/>
    <dgm:cxn modelId="{1A9DB070-026C-46BF-A963-1F1D670ADBAE}" type="presOf" srcId="{E053964E-2CFC-4E05-9BD1-864B6ABA7568}" destId="{1A1385FB-5E9E-4E4F-A7DD-8F336B1541DD}" srcOrd="0" destOrd="0" presId="urn:microsoft.com/office/officeart/2005/8/layout/cycle6"/>
    <dgm:cxn modelId="{2C6963E7-AFA6-4B88-A119-B38DC7110813}" srcId="{E053964E-2CFC-4E05-9BD1-864B6ABA7568}" destId="{1E3C0EDF-F9C7-4320-BC61-9F80BA3FCF0F}" srcOrd="8" destOrd="0" parTransId="{64AFE8B8-B730-4026-9777-79E91E1FBC46}" sibTransId="{8CC52396-4960-4FA4-AD36-92083FBD64F5}"/>
    <dgm:cxn modelId="{42A7CE03-AE68-4CEF-AC26-14408A11EDBF}" type="presOf" srcId="{8CC52396-4960-4FA4-AD36-92083FBD64F5}" destId="{3D0FC277-0B50-4263-BD63-85150918BAD1}" srcOrd="0" destOrd="0" presId="urn:microsoft.com/office/officeart/2005/8/layout/cycle6"/>
    <dgm:cxn modelId="{8CEB7679-2847-42C6-87CB-984EB430DCA2}" type="presOf" srcId="{B492E1F7-3C58-4A9B-8D0F-85A6187466FE}" destId="{65265239-D889-4BAE-9FA9-02DCBA07C029}" srcOrd="0" destOrd="0" presId="urn:microsoft.com/office/officeart/2005/8/layout/cycle6"/>
    <dgm:cxn modelId="{EE8BC3F2-459F-4ACA-BB90-DF58B1F3769A}" type="presOf" srcId="{DD83F461-5036-4669-B94D-AFE602C90E71}" destId="{6A37098B-7275-483D-BD5A-381ADCB3D682}" srcOrd="0" destOrd="0" presId="urn:microsoft.com/office/officeart/2005/8/layout/cycle6"/>
    <dgm:cxn modelId="{D4D78DEE-F2D9-4628-9F0F-FC54F3075FA8}" srcId="{E053964E-2CFC-4E05-9BD1-864B6ABA7568}" destId="{71FAC791-580A-4FCE-B108-99415C1F8497}" srcOrd="5" destOrd="0" parTransId="{707CB409-1799-4BFE-BB0B-08304971A759}" sibTransId="{DC32B52B-2616-4012-8C5E-049B4908F2D9}"/>
    <dgm:cxn modelId="{9663EFB7-3510-4247-B889-F010DF6977F7}" type="presOf" srcId="{71FAC791-580A-4FCE-B108-99415C1F8497}" destId="{46179EC8-E525-4811-B810-C520BE76DE0D}" srcOrd="0" destOrd="0" presId="urn:microsoft.com/office/officeart/2005/8/layout/cycle6"/>
    <dgm:cxn modelId="{75C1E9D3-6E67-4E4B-AC96-9D05B859B16E}" type="presOf" srcId="{DC32B52B-2616-4012-8C5E-049B4908F2D9}" destId="{DE0097F9-B44F-4718-899B-1F08FCA47034}" srcOrd="0" destOrd="0" presId="urn:microsoft.com/office/officeart/2005/8/layout/cycle6"/>
    <dgm:cxn modelId="{5CFFD859-91C3-42FC-8C59-AE2644B23B8F}" type="presOf" srcId="{1E3C0EDF-F9C7-4320-BC61-9F80BA3FCF0F}" destId="{CE9947AE-E5FB-4B4C-A431-B6B15D3D863D}" srcOrd="0" destOrd="0" presId="urn:microsoft.com/office/officeart/2005/8/layout/cycle6"/>
    <dgm:cxn modelId="{15F0E3DD-3E00-4362-B0AC-ADEAAE350353}" srcId="{E053964E-2CFC-4E05-9BD1-864B6ABA7568}" destId="{A4D6BADF-C53F-4CF7-AC7E-5701755C597C}" srcOrd="2" destOrd="0" parTransId="{BBC286FE-97EA-4911-BDFF-CD40C49C3B48}" sibTransId="{DD83F461-5036-4669-B94D-AFE602C90E71}"/>
    <dgm:cxn modelId="{D9F0BB7E-3F4D-4198-8D84-19BB7F06DA14}" srcId="{E053964E-2CFC-4E05-9BD1-864B6ABA7568}" destId="{DD2D9D74-18F4-416B-8A49-A8ADD898F8FB}" srcOrd="4" destOrd="0" parTransId="{EB328F9D-544C-4C95-9676-CD38E0203285}" sibTransId="{EAB42990-7687-49AB-A48E-092A7A2E3BC9}"/>
    <dgm:cxn modelId="{D36ED75B-3B1A-4F05-A71F-7B4CFFF9CD47}" type="presOf" srcId="{F56D5365-E3BB-4CB4-A47C-A0AD4924CD2B}" destId="{A14BC86F-A2D3-4DF3-9929-B8E6197150AB}" srcOrd="0" destOrd="0" presId="urn:microsoft.com/office/officeart/2005/8/layout/cycle6"/>
    <dgm:cxn modelId="{769818BB-F352-401D-93AC-9CA14C36FBD3}" srcId="{E053964E-2CFC-4E05-9BD1-864B6ABA7568}" destId="{B492E1F7-3C58-4A9B-8D0F-85A6187466FE}" srcOrd="10" destOrd="0" parTransId="{EC4C8858-FB35-44E1-AF1C-2CA1D2BC0495}" sibTransId="{D9B0D7DD-414E-4417-AFDF-2FBDC54DBA1F}"/>
    <dgm:cxn modelId="{4B898D5A-543B-4E07-8B85-B23B2E94E24D}" type="presOf" srcId="{84011C6B-BC57-4B71-A5CE-A617DDB8970C}" destId="{1FF84663-B362-4D3B-9ECF-4EB78AACBED9}" srcOrd="0" destOrd="0" presId="urn:microsoft.com/office/officeart/2005/8/layout/cycle6"/>
    <dgm:cxn modelId="{55CB34AA-410B-47DA-B41A-1FC058B2E870}" type="presOf" srcId="{D9B0D7DD-414E-4417-AFDF-2FBDC54DBA1F}" destId="{15542C0D-E6BA-43AA-8C37-FB130CDB1989}" srcOrd="0" destOrd="0" presId="urn:microsoft.com/office/officeart/2005/8/layout/cycle6"/>
    <dgm:cxn modelId="{224CF24C-3A1A-470E-9396-7FF44E216C2E}" type="presOf" srcId="{26AA22FE-CF7E-4E67-AD29-F4463035AE03}" destId="{1E1B4EE2-2A7E-4E44-9D1D-BCD632923778}" srcOrd="0" destOrd="0" presId="urn:microsoft.com/office/officeart/2005/8/layout/cycle6"/>
    <dgm:cxn modelId="{25CE5A6D-7CDC-4042-9BB2-0BB442726CBA}" type="presOf" srcId="{0C2B7089-0AA7-49A1-9829-A70C7AFFE298}" destId="{34484BA3-D549-4E15-A657-40B65B0DADFD}" srcOrd="0" destOrd="0" presId="urn:microsoft.com/office/officeart/2005/8/layout/cycle6"/>
    <dgm:cxn modelId="{4B3BB00A-64F5-423B-AFDB-0E27DD3EF1CD}" type="presOf" srcId="{ABB4C8F5-4BEC-4E11-928F-E2661FD15CE9}" destId="{5C2774C1-E583-4DF9-B3A6-E2B66FA03CFA}" srcOrd="0" destOrd="0" presId="urn:microsoft.com/office/officeart/2005/8/layout/cycle6"/>
    <dgm:cxn modelId="{8BD945D5-EF36-489F-86AF-29AD9B2B80F3}" type="presOf" srcId="{358B28AF-E5AA-4AC7-846A-92C7F50E5E9A}" destId="{B31C38EE-AC68-40A3-AA53-87DF0376BBA0}" srcOrd="0" destOrd="0" presId="urn:microsoft.com/office/officeart/2005/8/layout/cycle6"/>
    <dgm:cxn modelId="{A5BB8F5B-D0F6-4AE1-8F9B-300570121E55}" type="presOf" srcId="{9732E02F-413D-42F3-90CB-12911E4EDD3D}" destId="{99147C44-F75C-4266-A2C1-4669B230CE19}" srcOrd="0" destOrd="0" presId="urn:microsoft.com/office/officeart/2005/8/layout/cycle6"/>
    <dgm:cxn modelId="{98986F5B-0A25-4B84-A941-27C43A09EAD0}" type="presOf" srcId="{6E843A61-7AC9-42E9-9CA4-18C2D1974E25}" destId="{7DD401F2-E746-413E-97C9-D74C1281531E}" srcOrd="0" destOrd="0" presId="urn:microsoft.com/office/officeart/2005/8/layout/cycle6"/>
    <dgm:cxn modelId="{5E6AAFCF-E5C7-4341-BF02-4020DBB5BB73}" srcId="{E053964E-2CFC-4E05-9BD1-864B6ABA7568}" destId="{84011C6B-BC57-4B71-A5CE-A617DDB8970C}" srcOrd="7" destOrd="0" parTransId="{4646E0E1-2EBA-4388-9EF3-F4F3991C7B6F}" sibTransId="{7637888E-3379-41B1-BAD9-C38A7644E8D2}"/>
    <dgm:cxn modelId="{B5A16D93-29F5-4E62-84FB-F1A832825E5A}" type="presOf" srcId="{BD98C469-B022-4911-8373-D7A2103695FA}" destId="{9BBA4907-3134-4860-A7A7-55A7C760A9C3}" srcOrd="0" destOrd="0" presId="urn:microsoft.com/office/officeart/2005/8/layout/cycle6"/>
    <dgm:cxn modelId="{1A9C87FB-5869-4B4F-BBC6-B278323AB73C}" type="presOf" srcId="{7637888E-3379-41B1-BAD9-C38A7644E8D2}" destId="{490C7306-D614-4B40-9E37-7022B0C36AD5}" srcOrd="0" destOrd="0" presId="urn:microsoft.com/office/officeart/2005/8/layout/cycle6"/>
    <dgm:cxn modelId="{2641025B-4FE5-46ED-80AA-70D337526C0C}" type="presOf" srcId="{A4D6BADF-C53F-4CF7-AC7E-5701755C597C}" destId="{0D577F21-42FD-4261-B936-6CF6FBF879D5}" srcOrd="0" destOrd="0" presId="urn:microsoft.com/office/officeart/2005/8/layout/cycle6"/>
    <dgm:cxn modelId="{36A0A3CE-5BE9-4532-8384-061E59BC580C}" srcId="{E053964E-2CFC-4E05-9BD1-864B6ABA7568}" destId="{26AA22FE-CF7E-4E67-AD29-F4463035AE03}" srcOrd="3" destOrd="0" parTransId="{98177DAD-854F-49DD-821E-779D1E8FA2AB}" sibTransId="{81FCA00C-2A53-4BAE-BA8D-D767917D88D2}"/>
    <dgm:cxn modelId="{D05D8424-5D03-4A92-AB21-E8C54DF4B2FE}" srcId="{E053964E-2CFC-4E05-9BD1-864B6ABA7568}" destId="{F5FB93B9-1EFF-4335-87C5-5A04B5AA2C92}" srcOrd="11" destOrd="0" parTransId="{D22FC06F-6F1D-4095-B41B-CA7101C4787D}" sibTransId="{9732E02F-413D-42F3-90CB-12911E4EDD3D}"/>
    <dgm:cxn modelId="{6B33EAF0-62A8-46BD-B56C-AC6D24C0E13B}" srcId="{E053964E-2CFC-4E05-9BD1-864B6ABA7568}" destId="{5A50DE74-9453-4E69-A37D-9487F2CC849A}" srcOrd="6" destOrd="0" parTransId="{99DD3C58-EA4E-4CCB-94F8-65BDB94F257A}" sibTransId="{F56D5365-E3BB-4CB4-A47C-A0AD4924CD2B}"/>
    <dgm:cxn modelId="{923A76FC-2AE7-4430-BAF3-4A1A9C3D7810}" type="presOf" srcId="{127C61D8-5E3B-4D65-89E5-BD9899DEABCA}" destId="{522DE32D-44EC-4EBB-82F4-F27BF36209D7}" srcOrd="0" destOrd="0" presId="urn:microsoft.com/office/officeart/2005/8/layout/cycle6"/>
    <dgm:cxn modelId="{65B81767-BFA1-4599-BF56-2F81F69A9A59}" srcId="{E053964E-2CFC-4E05-9BD1-864B6ABA7568}" destId="{127C61D8-5E3B-4D65-89E5-BD9899DEABCA}" srcOrd="1" destOrd="0" parTransId="{4EA2A7A9-C0CB-4FD6-967C-4E5FC2E9636D}" sibTransId="{BD98C469-B022-4911-8373-D7A2103695FA}"/>
    <dgm:cxn modelId="{AF86BE8B-B611-4C37-BC35-A842AD5A36BF}" srcId="{E053964E-2CFC-4E05-9BD1-864B6ABA7568}" destId="{6E843A61-7AC9-42E9-9CA4-18C2D1974E25}" srcOrd="9" destOrd="0" parTransId="{68D74A97-6A67-49AE-9D80-2326AE73B0F4}" sibTransId="{358B28AF-E5AA-4AC7-846A-92C7F50E5E9A}"/>
    <dgm:cxn modelId="{2708F84C-BC5A-471A-9240-0F9843E3DDD8}" srcId="{E053964E-2CFC-4E05-9BD1-864B6ABA7568}" destId="{0C2B7089-0AA7-49A1-9829-A70C7AFFE298}" srcOrd="0" destOrd="0" parTransId="{ADD25EF3-37C2-4012-8C05-003C2AE94AEC}" sibTransId="{ABB4C8F5-4BEC-4E11-928F-E2661FD15CE9}"/>
    <dgm:cxn modelId="{AD4CD0E0-5F43-4B8B-B8C0-C694E154A28A}" type="presParOf" srcId="{1A1385FB-5E9E-4E4F-A7DD-8F336B1541DD}" destId="{34484BA3-D549-4E15-A657-40B65B0DADFD}" srcOrd="0" destOrd="0" presId="urn:microsoft.com/office/officeart/2005/8/layout/cycle6"/>
    <dgm:cxn modelId="{46F958CE-62B4-43EA-8F20-522767CB0DF7}" type="presParOf" srcId="{1A1385FB-5E9E-4E4F-A7DD-8F336B1541DD}" destId="{40E61483-32CB-40FA-AA32-DD0995733845}" srcOrd="1" destOrd="0" presId="urn:microsoft.com/office/officeart/2005/8/layout/cycle6"/>
    <dgm:cxn modelId="{2F9E2795-665B-424F-96CD-CAC430F4DCF0}" type="presParOf" srcId="{1A1385FB-5E9E-4E4F-A7DD-8F336B1541DD}" destId="{5C2774C1-E583-4DF9-B3A6-E2B66FA03CFA}" srcOrd="2" destOrd="0" presId="urn:microsoft.com/office/officeart/2005/8/layout/cycle6"/>
    <dgm:cxn modelId="{F8B3BD59-C031-4EBE-AE19-7A784E9421CA}" type="presParOf" srcId="{1A1385FB-5E9E-4E4F-A7DD-8F336B1541DD}" destId="{522DE32D-44EC-4EBB-82F4-F27BF36209D7}" srcOrd="3" destOrd="0" presId="urn:microsoft.com/office/officeart/2005/8/layout/cycle6"/>
    <dgm:cxn modelId="{C81BB199-EE0A-4D0A-B726-648919BF0C90}" type="presParOf" srcId="{1A1385FB-5E9E-4E4F-A7DD-8F336B1541DD}" destId="{B6F85A19-D30B-4747-A89A-252DDA679717}" srcOrd="4" destOrd="0" presId="urn:microsoft.com/office/officeart/2005/8/layout/cycle6"/>
    <dgm:cxn modelId="{68690C75-2E65-4CF2-BFF9-356C013B90A7}" type="presParOf" srcId="{1A1385FB-5E9E-4E4F-A7DD-8F336B1541DD}" destId="{9BBA4907-3134-4860-A7A7-55A7C760A9C3}" srcOrd="5" destOrd="0" presId="urn:microsoft.com/office/officeart/2005/8/layout/cycle6"/>
    <dgm:cxn modelId="{295CAE7B-429F-4B80-8E4C-F6594A508E76}" type="presParOf" srcId="{1A1385FB-5E9E-4E4F-A7DD-8F336B1541DD}" destId="{0D577F21-42FD-4261-B936-6CF6FBF879D5}" srcOrd="6" destOrd="0" presId="urn:microsoft.com/office/officeart/2005/8/layout/cycle6"/>
    <dgm:cxn modelId="{FF79A72F-571B-4209-B8A4-C45D1A7310A9}" type="presParOf" srcId="{1A1385FB-5E9E-4E4F-A7DD-8F336B1541DD}" destId="{BEE13ED4-326D-4A9A-82B5-83E37736F975}" srcOrd="7" destOrd="0" presId="urn:microsoft.com/office/officeart/2005/8/layout/cycle6"/>
    <dgm:cxn modelId="{39F1705E-D19D-41DA-A0AB-752603A58E6D}" type="presParOf" srcId="{1A1385FB-5E9E-4E4F-A7DD-8F336B1541DD}" destId="{6A37098B-7275-483D-BD5A-381ADCB3D682}" srcOrd="8" destOrd="0" presId="urn:microsoft.com/office/officeart/2005/8/layout/cycle6"/>
    <dgm:cxn modelId="{D193FA38-61E3-4147-B38F-4E1627EE4299}" type="presParOf" srcId="{1A1385FB-5E9E-4E4F-A7DD-8F336B1541DD}" destId="{1E1B4EE2-2A7E-4E44-9D1D-BCD632923778}" srcOrd="9" destOrd="0" presId="urn:microsoft.com/office/officeart/2005/8/layout/cycle6"/>
    <dgm:cxn modelId="{EC0896B3-8294-42E2-A4E2-A375050C8754}" type="presParOf" srcId="{1A1385FB-5E9E-4E4F-A7DD-8F336B1541DD}" destId="{0C6431F0-3487-4C96-BA06-19EEF5A61AEF}" srcOrd="10" destOrd="0" presId="urn:microsoft.com/office/officeart/2005/8/layout/cycle6"/>
    <dgm:cxn modelId="{13618331-B95A-4803-9AC5-93DFB59336CC}" type="presParOf" srcId="{1A1385FB-5E9E-4E4F-A7DD-8F336B1541DD}" destId="{1622E3FD-50F0-4927-B1A9-D17054B8C9F2}" srcOrd="11" destOrd="0" presId="urn:microsoft.com/office/officeart/2005/8/layout/cycle6"/>
    <dgm:cxn modelId="{A4872BFD-707C-45D7-88E6-4B8FC9B5A04F}" type="presParOf" srcId="{1A1385FB-5E9E-4E4F-A7DD-8F336B1541DD}" destId="{5241CEBA-C2EC-428E-8522-D2F37BB8932D}" srcOrd="12" destOrd="0" presId="urn:microsoft.com/office/officeart/2005/8/layout/cycle6"/>
    <dgm:cxn modelId="{79201105-2C6E-4351-A391-5A45FD9F8FC4}" type="presParOf" srcId="{1A1385FB-5E9E-4E4F-A7DD-8F336B1541DD}" destId="{FEEE6221-DC27-44BD-8D34-0184AE020DAE}" srcOrd="13" destOrd="0" presId="urn:microsoft.com/office/officeart/2005/8/layout/cycle6"/>
    <dgm:cxn modelId="{25CD38A0-F0E9-461A-A274-2A76FBD113DD}" type="presParOf" srcId="{1A1385FB-5E9E-4E4F-A7DD-8F336B1541DD}" destId="{25C9F1D4-3964-48C4-BE2A-87C2AB55958F}" srcOrd="14" destOrd="0" presId="urn:microsoft.com/office/officeart/2005/8/layout/cycle6"/>
    <dgm:cxn modelId="{13C00071-ABB3-4432-9A65-03163D792332}" type="presParOf" srcId="{1A1385FB-5E9E-4E4F-A7DD-8F336B1541DD}" destId="{46179EC8-E525-4811-B810-C520BE76DE0D}" srcOrd="15" destOrd="0" presId="urn:microsoft.com/office/officeart/2005/8/layout/cycle6"/>
    <dgm:cxn modelId="{DFB26C78-7EB9-4BDE-80C1-3F9BAA5C6E9D}" type="presParOf" srcId="{1A1385FB-5E9E-4E4F-A7DD-8F336B1541DD}" destId="{000AD63F-251B-431E-8A8E-8CE40A06D109}" srcOrd="16" destOrd="0" presId="urn:microsoft.com/office/officeart/2005/8/layout/cycle6"/>
    <dgm:cxn modelId="{69326508-D9C1-46AE-9A1A-3236BEA67CF9}" type="presParOf" srcId="{1A1385FB-5E9E-4E4F-A7DD-8F336B1541DD}" destId="{DE0097F9-B44F-4718-899B-1F08FCA47034}" srcOrd="17" destOrd="0" presId="urn:microsoft.com/office/officeart/2005/8/layout/cycle6"/>
    <dgm:cxn modelId="{F9DBB21F-6A25-4377-8716-A02D2746DA3E}" type="presParOf" srcId="{1A1385FB-5E9E-4E4F-A7DD-8F336B1541DD}" destId="{9167DEAB-C5D7-43BD-B98B-26770B81AF34}" srcOrd="18" destOrd="0" presId="urn:microsoft.com/office/officeart/2005/8/layout/cycle6"/>
    <dgm:cxn modelId="{35838B77-C803-40E9-80A4-AAE5EC932F96}" type="presParOf" srcId="{1A1385FB-5E9E-4E4F-A7DD-8F336B1541DD}" destId="{0F5A0EFF-0F6E-48C8-A34F-87BEAC9E4A35}" srcOrd="19" destOrd="0" presId="urn:microsoft.com/office/officeart/2005/8/layout/cycle6"/>
    <dgm:cxn modelId="{18168754-8DE6-4851-BD6A-4D71864A5A22}" type="presParOf" srcId="{1A1385FB-5E9E-4E4F-A7DD-8F336B1541DD}" destId="{A14BC86F-A2D3-4DF3-9929-B8E6197150AB}" srcOrd="20" destOrd="0" presId="urn:microsoft.com/office/officeart/2005/8/layout/cycle6"/>
    <dgm:cxn modelId="{01D6FECE-1FC0-40B7-A01B-438F8BA13440}" type="presParOf" srcId="{1A1385FB-5E9E-4E4F-A7DD-8F336B1541DD}" destId="{1FF84663-B362-4D3B-9ECF-4EB78AACBED9}" srcOrd="21" destOrd="0" presId="urn:microsoft.com/office/officeart/2005/8/layout/cycle6"/>
    <dgm:cxn modelId="{FB3A199F-54CC-4E55-86E9-B4B043E97BF8}" type="presParOf" srcId="{1A1385FB-5E9E-4E4F-A7DD-8F336B1541DD}" destId="{6A7C3234-FAED-40EE-BA57-08A74A4AA8C1}" srcOrd="22" destOrd="0" presId="urn:microsoft.com/office/officeart/2005/8/layout/cycle6"/>
    <dgm:cxn modelId="{A1AE4427-D1D8-4F01-91B8-F2C563FF3817}" type="presParOf" srcId="{1A1385FB-5E9E-4E4F-A7DD-8F336B1541DD}" destId="{490C7306-D614-4B40-9E37-7022B0C36AD5}" srcOrd="23" destOrd="0" presId="urn:microsoft.com/office/officeart/2005/8/layout/cycle6"/>
    <dgm:cxn modelId="{0CCBE177-FCFE-4757-BB80-2558062A2574}" type="presParOf" srcId="{1A1385FB-5E9E-4E4F-A7DD-8F336B1541DD}" destId="{CE9947AE-E5FB-4B4C-A431-B6B15D3D863D}" srcOrd="24" destOrd="0" presId="urn:microsoft.com/office/officeart/2005/8/layout/cycle6"/>
    <dgm:cxn modelId="{FB27C6CA-1A78-48C8-9241-67FDBBD26724}" type="presParOf" srcId="{1A1385FB-5E9E-4E4F-A7DD-8F336B1541DD}" destId="{552C854F-E5EA-4C24-8C56-E87A63D3FFD6}" srcOrd="25" destOrd="0" presId="urn:microsoft.com/office/officeart/2005/8/layout/cycle6"/>
    <dgm:cxn modelId="{4037809A-87B3-4040-9922-5CEAB9CBAB2A}" type="presParOf" srcId="{1A1385FB-5E9E-4E4F-A7DD-8F336B1541DD}" destId="{3D0FC277-0B50-4263-BD63-85150918BAD1}" srcOrd="26" destOrd="0" presId="urn:microsoft.com/office/officeart/2005/8/layout/cycle6"/>
    <dgm:cxn modelId="{40AAB563-C2BC-482B-BA28-5261DF8AB75D}" type="presParOf" srcId="{1A1385FB-5E9E-4E4F-A7DD-8F336B1541DD}" destId="{7DD401F2-E746-413E-97C9-D74C1281531E}" srcOrd="27" destOrd="0" presId="urn:microsoft.com/office/officeart/2005/8/layout/cycle6"/>
    <dgm:cxn modelId="{34C14F3D-C70B-42B8-869A-7275EFBA03F9}" type="presParOf" srcId="{1A1385FB-5E9E-4E4F-A7DD-8F336B1541DD}" destId="{58C7EAA9-9E11-4E31-B966-4199B8A76585}" srcOrd="28" destOrd="0" presId="urn:microsoft.com/office/officeart/2005/8/layout/cycle6"/>
    <dgm:cxn modelId="{49A34675-F0E5-4561-BCB5-92E1FD177E32}" type="presParOf" srcId="{1A1385FB-5E9E-4E4F-A7DD-8F336B1541DD}" destId="{B31C38EE-AC68-40A3-AA53-87DF0376BBA0}" srcOrd="29" destOrd="0" presId="urn:microsoft.com/office/officeart/2005/8/layout/cycle6"/>
    <dgm:cxn modelId="{BD3B432B-32D2-40F1-B475-FF50972CC119}" type="presParOf" srcId="{1A1385FB-5E9E-4E4F-A7DD-8F336B1541DD}" destId="{65265239-D889-4BAE-9FA9-02DCBA07C029}" srcOrd="30" destOrd="0" presId="urn:microsoft.com/office/officeart/2005/8/layout/cycle6"/>
    <dgm:cxn modelId="{53863418-57E8-42B4-9D7B-43DEF7B855BD}" type="presParOf" srcId="{1A1385FB-5E9E-4E4F-A7DD-8F336B1541DD}" destId="{C423F178-FDD1-4EDE-AD87-1FA751CAB8D2}" srcOrd="31" destOrd="0" presId="urn:microsoft.com/office/officeart/2005/8/layout/cycle6"/>
    <dgm:cxn modelId="{491BB0F8-79D5-4944-B2C1-73D740F2E623}" type="presParOf" srcId="{1A1385FB-5E9E-4E4F-A7DD-8F336B1541DD}" destId="{15542C0D-E6BA-43AA-8C37-FB130CDB1989}" srcOrd="32" destOrd="0" presId="urn:microsoft.com/office/officeart/2005/8/layout/cycle6"/>
    <dgm:cxn modelId="{62681112-C215-478B-9320-80D4F82C2632}" type="presParOf" srcId="{1A1385FB-5E9E-4E4F-A7DD-8F336B1541DD}" destId="{90555F1F-9F39-421E-95D9-5B2C7AC27D5B}" srcOrd="33" destOrd="0" presId="urn:microsoft.com/office/officeart/2005/8/layout/cycle6"/>
    <dgm:cxn modelId="{EE037EDF-F5AE-4434-98E7-1DF550729F2C}" type="presParOf" srcId="{1A1385FB-5E9E-4E4F-A7DD-8F336B1541DD}" destId="{65632EBC-9646-40D5-924B-95E4713FB9FC}" srcOrd="34" destOrd="0" presId="urn:microsoft.com/office/officeart/2005/8/layout/cycle6"/>
    <dgm:cxn modelId="{BF84D1FF-BDA9-41EE-B5AA-573F3E60362A}" type="presParOf" srcId="{1A1385FB-5E9E-4E4F-A7DD-8F336B1541DD}" destId="{99147C44-F75C-4266-A2C1-4669B230CE19}" srcOrd="3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84BA3-D549-4E15-A657-40B65B0DADFD}">
      <dsp:nvSpPr>
        <dsp:cNvPr id="0" name=""/>
        <dsp:cNvSpPr/>
      </dsp:nvSpPr>
      <dsp:spPr>
        <a:xfrm>
          <a:off x="1941836" y="1018303"/>
          <a:ext cx="589646" cy="762703"/>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1970620" y="1047087"/>
        <a:ext cx="532078" cy="705135"/>
      </dsp:txXfrm>
    </dsp:sp>
    <dsp:sp modelId="{5C2774C1-E583-4DF9-B3A6-E2B66FA03CFA}">
      <dsp:nvSpPr>
        <dsp:cNvPr id="0" name=""/>
        <dsp:cNvSpPr/>
      </dsp:nvSpPr>
      <dsp:spPr>
        <a:xfrm>
          <a:off x="2315360" y="432914"/>
          <a:ext cx="3773107" cy="3773107"/>
        </a:xfrm>
        <a:custGeom>
          <a:avLst/>
          <a:gdLst/>
          <a:ahLst/>
          <a:cxnLst/>
          <a:rect l="0" t="0" r="0" b="0"/>
          <a:pathLst>
            <a:path>
              <a:moveTo>
                <a:pt x="218531" y="1005199"/>
              </a:moveTo>
              <a:arcTo wR="1886553" hR="1886553" stAng="12471072" swAng="9261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2DE32D-44EC-4EBB-82F4-F27BF36209D7}">
      <dsp:nvSpPr>
        <dsp:cNvPr id="0" name=""/>
        <dsp:cNvSpPr/>
      </dsp:nvSpPr>
      <dsp:spPr>
        <a:xfrm>
          <a:off x="2832171" y="968374"/>
          <a:ext cx="589646" cy="383270"/>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2850881" y="987084"/>
        <a:ext cx="552226" cy="345850"/>
      </dsp:txXfrm>
    </dsp:sp>
    <dsp:sp modelId="{9BBA4907-3134-4860-A7A7-55A7C760A9C3}">
      <dsp:nvSpPr>
        <dsp:cNvPr id="0" name=""/>
        <dsp:cNvSpPr/>
      </dsp:nvSpPr>
      <dsp:spPr>
        <a:xfrm>
          <a:off x="297164" y="907259"/>
          <a:ext cx="3773107" cy="3773107"/>
        </a:xfrm>
        <a:custGeom>
          <a:avLst/>
          <a:gdLst/>
          <a:ahLst/>
          <a:cxnLst/>
          <a:rect l="0" t="0" r="0" b="0"/>
          <a:pathLst>
            <a:path>
              <a:moveTo>
                <a:pt x="3106022" y="447116"/>
              </a:moveTo>
              <a:arcTo wR="1886553" hR="1886553" stAng="18616245" swAng="75706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577F21-42FD-4261-B936-6CF6FBF879D5}">
      <dsp:nvSpPr>
        <dsp:cNvPr id="0" name=""/>
        <dsp:cNvSpPr/>
      </dsp:nvSpPr>
      <dsp:spPr>
        <a:xfrm>
          <a:off x="3522698" y="1658901"/>
          <a:ext cx="589646" cy="383270"/>
        </a:xfrm>
        <a:prstGeom prst="round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3541408" y="1677611"/>
        <a:ext cx="552226" cy="345850"/>
      </dsp:txXfrm>
    </dsp:sp>
    <dsp:sp modelId="{6A37098B-7275-483D-BD5A-381ADCB3D682}">
      <dsp:nvSpPr>
        <dsp:cNvPr id="0" name=""/>
        <dsp:cNvSpPr/>
      </dsp:nvSpPr>
      <dsp:spPr>
        <a:xfrm>
          <a:off x="300271" y="914373"/>
          <a:ext cx="3773107" cy="3773107"/>
        </a:xfrm>
        <a:custGeom>
          <a:avLst/>
          <a:gdLst/>
          <a:ahLst/>
          <a:cxnLst/>
          <a:rect l="0" t="0" r="0" b="0"/>
          <a:pathLst>
            <a:path>
              <a:moveTo>
                <a:pt x="3616109" y="1133079"/>
              </a:moveTo>
              <a:arcTo wR="1886553" hR="1886553" stAng="20187589" swAng="10334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1B4EE2-2A7E-4E44-9D1D-BCD632923778}">
      <dsp:nvSpPr>
        <dsp:cNvPr id="0" name=""/>
        <dsp:cNvSpPr/>
      </dsp:nvSpPr>
      <dsp:spPr>
        <a:xfrm>
          <a:off x="3777789" y="2599122"/>
          <a:ext cx="589646" cy="383270"/>
        </a:xfrm>
        <a:prstGeom prst="round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3796499" y="2617832"/>
        <a:ext cx="552226" cy="345850"/>
      </dsp:txXfrm>
    </dsp:sp>
    <dsp:sp modelId="{1622E3FD-50F0-4927-B1A9-D17054B8C9F2}">
      <dsp:nvSpPr>
        <dsp:cNvPr id="0" name=""/>
        <dsp:cNvSpPr/>
      </dsp:nvSpPr>
      <dsp:spPr>
        <a:xfrm>
          <a:off x="295857" y="948180"/>
          <a:ext cx="3773107" cy="3773107"/>
        </a:xfrm>
        <a:custGeom>
          <a:avLst/>
          <a:gdLst/>
          <a:ahLst/>
          <a:cxnLst/>
          <a:rect l="0" t="0" r="0" b="0"/>
          <a:pathLst>
            <a:path>
              <a:moveTo>
                <a:pt x="3766854" y="2040029"/>
              </a:moveTo>
              <a:arcTo wR="1886553" hR="1886553" stAng="279979" swAng="10465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41CEBA-C2EC-428E-8522-D2F37BB8932D}">
      <dsp:nvSpPr>
        <dsp:cNvPr id="0" name=""/>
        <dsp:cNvSpPr/>
      </dsp:nvSpPr>
      <dsp:spPr>
        <a:xfrm>
          <a:off x="3536951" y="3550155"/>
          <a:ext cx="589646" cy="383270"/>
        </a:xfrm>
        <a:prstGeom prst="roundRect">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3555661" y="3568865"/>
        <a:ext cx="552226" cy="345850"/>
      </dsp:txXfrm>
    </dsp:sp>
    <dsp:sp modelId="{25C9F1D4-3964-48C4-BE2A-87C2AB55958F}">
      <dsp:nvSpPr>
        <dsp:cNvPr id="0" name=""/>
        <dsp:cNvSpPr/>
      </dsp:nvSpPr>
      <dsp:spPr>
        <a:xfrm>
          <a:off x="307922" y="917412"/>
          <a:ext cx="3773107" cy="3773107"/>
        </a:xfrm>
        <a:custGeom>
          <a:avLst/>
          <a:gdLst/>
          <a:ahLst/>
          <a:cxnLst/>
          <a:rect l="0" t="0" r="0" b="0"/>
          <a:pathLst>
            <a:path>
              <a:moveTo>
                <a:pt x="3395061" y="3019465"/>
              </a:moveTo>
              <a:arcTo wR="1886553" hR="1886553" stAng="2214426" swAng="77213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179EC8-E525-4811-B810-C520BE76DE0D}">
      <dsp:nvSpPr>
        <dsp:cNvPr id="0" name=""/>
        <dsp:cNvSpPr/>
      </dsp:nvSpPr>
      <dsp:spPr>
        <a:xfrm>
          <a:off x="2842165" y="4247179"/>
          <a:ext cx="589646" cy="383270"/>
        </a:xfrm>
        <a:prstGeom prst="roundRect">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2860875" y="4265889"/>
        <a:ext cx="552226" cy="345850"/>
      </dsp:txXfrm>
    </dsp:sp>
    <dsp:sp modelId="{DE0097F9-B44F-4718-899B-1F08FCA47034}">
      <dsp:nvSpPr>
        <dsp:cNvPr id="0" name=""/>
        <dsp:cNvSpPr/>
      </dsp:nvSpPr>
      <dsp:spPr>
        <a:xfrm>
          <a:off x="371460" y="897013"/>
          <a:ext cx="3773107" cy="3773107"/>
        </a:xfrm>
        <a:custGeom>
          <a:avLst/>
          <a:gdLst/>
          <a:ahLst/>
          <a:cxnLst/>
          <a:rect l="0" t="0" r="0" b="0"/>
          <a:pathLst>
            <a:path>
              <a:moveTo>
                <a:pt x="2467164" y="3681540"/>
              </a:moveTo>
              <a:arcTo wR="1886553" hR="1886553" stAng="4324534" swAng="66590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67DEAB-C5D7-43BD-B98B-26770B81AF34}">
      <dsp:nvSpPr>
        <dsp:cNvPr id="0" name=""/>
        <dsp:cNvSpPr/>
      </dsp:nvSpPr>
      <dsp:spPr>
        <a:xfrm>
          <a:off x="1888894" y="4488732"/>
          <a:ext cx="589646" cy="383270"/>
        </a:xfrm>
        <a:prstGeom prst="roundRect">
          <a:avLst/>
        </a:prstGeom>
        <a:blipFill rotWithShape="0">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1907604" y="4507442"/>
        <a:ext cx="552226" cy="345850"/>
      </dsp:txXfrm>
    </dsp:sp>
    <dsp:sp modelId="{A14BC86F-A2D3-4DF3-9929-B8E6197150AB}">
      <dsp:nvSpPr>
        <dsp:cNvPr id="0" name=""/>
        <dsp:cNvSpPr/>
      </dsp:nvSpPr>
      <dsp:spPr>
        <a:xfrm>
          <a:off x="221743" y="896881"/>
          <a:ext cx="3773107" cy="3773107"/>
        </a:xfrm>
        <a:custGeom>
          <a:avLst/>
          <a:gdLst/>
          <a:ahLst/>
          <a:cxnLst/>
          <a:rect l="0" t="0" r="0" b="0"/>
          <a:pathLst>
            <a:path>
              <a:moveTo>
                <a:pt x="1663509" y="3759876"/>
              </a:moveTo>
              <a:arcTo wR="1886553" hR="1886553" stAng="5807392" swAng="65588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F84663-B362-4D3B-9ECF-4EB78AACBED9}">
      <dsp:nvSpPr>
        <dsp:cNvPr id="0" name=""/>
        <dsp:cNvSpPr/>
      </dsp:nvSpPr>
      <dsp:spPr>
        <a:xfrm>
          <a:off x="940917" y="4250235"/>
          <a:ext cx="589646" cy="383270"/>
        </a:xfrm>
        <a:prstGeom prst="roundRect">
          <a:avLst/>
        </a:prstGeom>
        <a:blipFill rotWithShape="0">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959627" y="4268945"/>
        <a:ext cx="552226" cy="345850"/>
      </dsp:txXfrm>
    </dsp:sp>
    <dsp:sp modelId="{490C7306-D614-4B40-9E37-7022B0C36AD5}">
      <dsp:nvSpPr>
        <dsp:cNvPr id="0" name=""/>
        <dsp:cNvSpPr/>
      </dsp:nvSpPr>
      <dsp:spPr>
        <a:xfrm>
          <a:off x="335423" y="959929"/>
          <a:ext cx="3773107" cy="3773107"/>
        </a:xfrm>
        <a:custGeom>
          <a:avLst/>
          <a:gdLst/>
          <a:ahLst/>
          <a:cxnLst/>
          <a:rect l="0" t="0" r="0" b="0"/>
          <a:pathLst>
            <a:path>
              <a:moveTo>
                <a:pt x="622977" y="3287432"/>
              </a:moveTo>
              <a:arcTo wR="1886553" hR="1886553" stAng="7923007" swAng="76881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9947AE-E5FB-4B4C-A431-B6B15D3D863D}">
      <dsp:nvSpPr>
        <dsp:cNvPr id="0" name=""/>
        <dsp:cNvSpPr/>
      </dsp:nvSpPr>
      <dsp:spPr>
        <a:xfrm>
          <a:off x="255091" y="3545455"/>
          <a:ext cx="589646" cy="383270"/>
        </a:xfrm>
        <a:prstGeom prst="roundRect">
          <a:avLst/>
        </a:prstGeom>
        <a:blipFill rotWithShape="0">
          <a:blip xmlns:r="http://schemas.openxmlformats.org/officeDocument/2006/relationships" r:embed="rId9"/>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273801" y="3564165"/>
        <a:ext cx="552226" cy="345850"/>
      </dsp:txXfrm>
    </dsp:sp>
    <dsp:sp modelId="{3D0FC277-0B50-4263-BD63-85150918BAD1}">
      <dsp:nvSpPr>
        <dsp:cNvPr id="0" name=""/>
        <dsp:cNvSpPr/>
      </dsp:nvSpPr>
      <dsp:spPr>
        <a:xfrm>
          <a:off x="297164" y="907259"/>
          <a:ext cx="3773107" cy="3773107"/>
        </a:xfrm>
        <a:custGeom>
          <a:avLst/>
          <a:gdLst/>
          <a:ahLst/>
          <a:cxnLst/>
          <a:rect l="0" t="0" r="0" b="0"/>
          <a:pathLst>
            <a:path>
              <a:moveTo>
                <a:pt x="153903" y="2632883"/>
              </a:moveTo>
              <a:arcTo wR="1886553" hR="1886553" stAng="9401779" swAng="103786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401F2-E746-413E-97C9-D74C1281531E}">
      <dsp:nvSpPr>
        <dsp:cNvPr id="0" name=""/>
        <dsp:cNvSpPr/>
      </dsp:nvSpPr>
      <dsp:spPr>
        <a:xfrm>
          <a:off x="2340" y="2602178"/>
          <a:ext cx="589646" cy="383270"/>
        </a:xfrm>
        <a:prstGeom prst="roundRect">
          <a:avLst/>
        </a:prstGeom>
        <a:blipFill rotWithShape="0">
          <a:blip xmlns:r="http://schemas.openxmlformats.org/officeDocument/2006/relationships" r:embed="rId10"/>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21050" y="2620888"/>
        <a:ext cx="552226" cy="345850"/>
      </dsp:txXfrm>
    </dsp:sp>
    <dsp:sp modelId="{B31C38EE-AC68-40A3-AA53-87DF0376BBA0}">
      <dsp:nvSpPr>
        <dsp:cNvPr id="0" name=""/>
        <dsp:cNvSpPr/>
      </dsp:nvSpPr>
      <dsp:spPr>
        <a:xfrm>
          <a:off x="297164" y="907259"/>
          <a:ext cx="3773107" cy="3773107"/>
        </a:xfrm>
        <a:custGeom>
          <a:avLst/>
          <a:gdLst/>
          <a:ahLst/>
          <a:cxnLst/>
          <a:rect l="0" t="0" r="0" b="0"/>
          <a:pathLst>
            <a:path>
              <a:moveTo>
                <a:pt x="10355" y="1689161"/>
              </a:moveTo>
              <a:arcTo wR="1886553" hR="1886553" stAng="11160356" swAng="103786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265239-D889-4BAE-9FA9-02DCBA07C029}">
      <dsp:nvSpPr>
        <dsp:cNvPr id="0" name=""/>
        <dsp:cNvSpPr/>
      </dsp:nvSpPr>
      <dsp:spPr>
        <a:xfrm>
          <a:off x="255091" y="1658901"/>
          <a:ext cx="589646" cy="383270"/>
        </a:xfrm>
        <a:prstGeom prst="roundRect">
          <a:avLst/>
        </a:prstGeom>
        <a:blipFill rotWithShape="0">
          <a:blip xmlns:r="http://schemas.openxmlformats.org/officeDocument/2006/relationships" r:embed="rId1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273801" y="1677611"/>
        <a:ext cx="552226" cy="345850"/>
      </dsp:txXfrm>
    </dsp:sp>
    <dsp:sp modelId="{15542C0D-E6BA-43AA-8C37-FB130CDB1989}">
      <dsp:nvSpPr>
        <dsp:cNvPr id="0" name=""/>
        <dsp:cNvSpPr/>
      </dsp:nvSpPr>
      <dsp:spPr>
        <a:xfrm>
          <a:off x="335830" y="854007"/>
          <a:ext cx="3773107" cy="3773107"/>
        </a:xfrm>
        <a:custGeom>
          <a:avLst/>
          <a:gdLst/>
          <a:ahLst/>
          <a:cxnLst/>
          <a:rect l="0" t="0" r="0" b="0"/>
          <a:pathLst>
            <a:path>
              <a:moveTo>
                <a:pt x="343323" y="801415"/>
              </a:moveTo>
              <a:arcTo wR="1886553" hR="1886553" stAng="12906801" swAng="7603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555F1F-9F39-421E-95D9-5B2C7AC27D5B}">
      <dsp:nvSpPr>
        <dsp:cNvPr id="0" name=""/>
        <dsp:cNvSpPr/>
      </dsp:nvSpPr>
      <dsp:spPr>
        <a:xfrm>
          <a:off x="935624" y="957177"/>
          <a:ext cx="589646" cy="383270"/>
        </a:xfrm>
        <a:prstGeom prst="roundRect">
          <a:avLst/>
        </a:prstGeom>
        <a:blipFill rotWithShape="0">
          <a:blip xmlns:r="http://schemas.openxmlformats.org/officeDocument/2006/relationships" r:embed="rId1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a:p>
      </dsp:txBody>
      <dsp:txXfrm>
        <a:off x="954334" y="975887"/>
        <a:ext cx="552226" cy="345850"/>
      </dsp:txXfrm>
    </dsp:sp>
    <dsp:sp modelId="{99147C44-F75C-4266-A2C1-4669B230CE19}">
      <dsp:nvSpPr>
        <dsp:cNvPr id="0" name=""/>
        <dsp:cNvSpPr/>
      </dsp:nvSpPr>
      <dsp:spPr>
        <a:xfrm>
          <a:off x="-1459680" y="657489"/>
          <a:ext cx="3773107" cy="3773107"/>
        </a:xfrm>
        <a:custGeom>
          <a:avLst/>
          <a:gdLst/>
          <a:ahLst/>
          <a:cxnLst/>
          <a:rect l="0" t="0" r="0" b="0"/>
          <a:pathLst>
            <a:path>
              <a:moveTo>
                <a:pt x="2989695" y="356140"/>
              </a:moveTo>
              <a:arcTo wR="1886553" hR="1886553" stAng="18347073" swAng="10475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E679A-3FA4-44A5-B9D9-D52AC97675C7}" type="datetimeFigureOut">
              <a:rPr lang="tr-TR" smtClean="0"/>
              <a:t>17.04.2018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CC66E-8AEF-4224-BDB7-4C72BF546FB8}" type="slidenum">
              <a:rPr lang="tr-TR" smtClean="0"/>
              <a:t>‹#›</a:t>
            </a:fld>
            <a:endParaRPr lang="tr-TR"/>
          </a:p>
        </p:txBody>
      </p:sp>
    </p:spTree>
    <p:extLst>
      <p:ext uri="{BB962C8B-B14F-4D97-AF65-F5344CB8AC3E}">
        <p14:creationId xmlns:p14="http://schemas.microsoft.com/office/powerpoint/2010/main" val="215773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5CC66E-8AEF-4224-BDB7-4C72BF546FB8}" type="slidenum">
              <a:rPr lang="tr-TR" smtClean="0"/>
              <a:t>3</a:t>
            </a:fld>
            <a:endParaRPr lang="tr-TR"/>
          </a:p>
        </p:txBody>
      </p:sp>
    </p:spTree>
    <p:extLst>
      <p:ext uri="{BB962C8B-B14F-4D97-AF65-F5344CB8AC3E}">
        <p14:creationId xmlns:p14="http://schemas.microsoft.com/office/powerpoint/2010/main" val="407772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5CC66E-8AEF-4224-BDB7-4C72BF546FB8}" type="slidenum">
              <a:rPr lang="tr-TR" smtClean="0"/>
              <a:t>4</a:t>
            </a:fld>
            <a:endParaRPr lang="tr-TR"/>
          </a:p>
        </p:txBody>
      </p:sp>
    </p:spTree>
    <p:extLst>
      <p:ext uri="{BB962C8B-B14F-4D97-AF65-F5344CB8AC3E}">
        <p14:creationId xmlns:p14="http://schemas.microsoft.com/office/powerpoint/2010/main" val="244126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5CC66E-8AEF-4224-BDB7-4C72BF546FB8}" type="slidenum">
              <a:rPr lang="tr-TR" smtClean="0"/>
              <a:t>8</a:t>
            </a:fld>
            <a:endParaRPr lang="tr-TR"/>
          </a:p>
        </p:txBody>
      </p:sp>
    </p:spTree>
    <p:extLst>
      <p:ext uri="{BB962C8B-B14F-4D97-AF65-F5344CB8AC3E}">
        <p14:creationId xmlns:p14="http://schemas.microsoft.com/office/powerpoint/2010/main" val="221189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1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DF80BA-F169-4680-8849-00B856E70016}" type="slidenum">
              <a:rPr lang="tr-TR" altLang="tr-TR"/>
              <a:pPr/>
              <a:t>10</a:t>
            </a:fld>
            <a:endParaRPr lang="tr-TR" altLang="tr-TR"/>
          </a:p>
        </p:txBody>
      </p:sp>
    </p:spTree>
    <p:extLst>
      <p:ext uri="{BB962C8B-B14F-4D97-AF65-F5344CB8AC3E}">
        <p14:creationId xmlns:p14="http://schemas.microsoft.com/office/powerpoint/2010/main" val="233598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684EA-E63C-405B-A5DD-ED990A4D95BF}" type="slidenum">
              <a:rPr lang="tr-TR" altLang="tr-TR" smtClean="0"/>
              <a:pPr/>
              <a:t>23</a:t>
            </a:fld>
            <a:endParaRPr lang="tr-TR" altLang="tr-TR" smtClean="0"/>
          </a:p>
        </p:txBody>
      </p:sp>
    </p:spTree>
    <p:extLst>
      <p:ext uri="{BB962C8B-B14F-4D97-AF65-F5344CB8AC3E}">
        <p14:creationId xmlns:p14="http://schemas.microsoft.com/office/powerpoint/2010/main" val="364965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5CC66E-8AEF-4224-BDB7-4C72BF546FB8}" type="slidenum">
              <a:rPr lang="tr-TR" smtClean="0"/>
              <a:t>49</a:t>
            </a:fld>
            <a:endParaRPr lang="tr-TR"/>
          </a:p>
        </p:txBody>
      </p:sp>
    </p:spTree>
    <p:extLst>
      <p:ext uri="{BB962C8B-B14F-4D97-AF65-F5344CB8AC3E}">
        <p14:creationId xmlns:p14="http://schemas.microsoft.com/office/powerpoint/2010/main" val="206194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74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293A8C-0DFF-4EF8-B0EF-063AAB8CDA01}" type="slidenum">
              <a:rPr lang="tr-TR" altLang="tr-TR" smtClean="0"/>
              <a:pPr/>
              <a:t>57</a:t>
            </a:fld>
            <a:endParaRPr lang="tr-TR" altLang="tr-TR" smtClean="0"/>
          </a:p>
        </p:txBody>
      </p:sp>
    </p:spTree>
    <p:extLst>
      <p:ext uri="{BB962C8B-B14F-4D97-AF65-F5344CB8AC3E}">
        <p14:creationId xmlns:p14="http://schemas.microsoft.com/office/powerpoint/2010/main" val="26702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891A33-3930-4AA9-9F47-A1A4CC5AC394}" type="datetimeFigureOut">
              <a:rPr lang="tr-TR" smtClean="0"/>
              <a:t>17.04.2018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25870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891A33-3930-4AA9-9F47-A1A4CC5AC394}" type="datetimeFigureOut">
              <a:rPr lang="tr-TR" smtClean="0"/>
              <a:t>17.04.2018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22557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891A33-3930-4AA9-9F47-A1A4CC5AC394}" type="datetimeFigureOut">
              <a:rPr lang="tr-TR" smtClean="0"/>
              <a:t>17.04.2018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405283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891A33-3930-4AA9-9F47-A1A4CC5AC394}" type="datetimeFigureOut">
              <a:rPr lang="tr-TR" smtClean="0"/>
              <a:t>17.04.2018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223984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891A33-3930-4AA9-9F47-A1A4CC5AC394}" type="datetimeFigureOut">
              <a:rPr lang="tr-TR" smtClean="0"/>
              <a:t>17.04.2018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12579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891A33-3930-4AA9-9F47-A1A4CC5AC394}" type="datetimeFigureOut">
              <a:rPr lang="tr-TR" smtClean="0"/>
              <a:t>17.04.2018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288569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891A33-3930-4AA9-9F47-A1A4CC5AC394}" type="datetimeFigureOut">
              <a:rPr lang="tr-TR" smtClean="0"/>
              <a:t>17.04.2018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288098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891A33-3930-4AA9-9F47-A1A4CC5AC394}" type="datetimeFigureOut">
              <a:rPr lang="tr-TR" smtClean="0"/>
              <a:t>17.04.2018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7286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891A33-3930-4AA9-9F47-A1A4CC5AC394}" type="datetimeFigureOut">
              <a:rPr lang="tr-TR" smtClean="0"/>
              <a:t>17.04.2018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388696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891A33-3930-4AA9-9F47-A1A4CC5AC394}" type="datetimeFigureOut">
              <a:rPr lang="tr-TR" smtClean="0"/>
              <a:t>17.04.2018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286293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891A33-3930-4AA9-9F47-A1A4CC5AC394}" type="datetimeFigureOut">
              <a:rPr lang="tr-TR" smtClean="0"/>
              <a:t>17.04.2018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A6EAC58-FA85-4EBB-961E-C36B9360DF1A}" type="slidenum">
              <a:rPr lang="tr-TR" smtClean="0"/>
              <a:t>‹#›</a:t>
            </a:fld>
            <a:endParaRPr lang="tr-TR"/>
          </a:p>
        </p:txBody>
      </p:sp>
    </p:spTree>
    <p:extLst>
      <p:ext uri="{BB962C8B-B14F-4D97-AF65-F5344CB8AC3E}">
        <p14:creationId xmlns:p14="http://schemas.microsoft.com/office/powerpoint/2010/main" val="102629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91A33-3930-4AA9-9F47-A1A4CC5AC394}" type="datetimeFigureOut">
              <a:rPr lang="tr-TR" smtClean="0"/>
              <a:t>17.04.2018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EAC58-FA85-4EBB-961E-C36B9360DF1A}" type="slidenum">
              <a:rPr lang="tr-TR" smtClean="0"/>
              <a:t>‹#›</a:t>
            </a:fld>
            <a:endParaRPr lang="tr-TR"/>
          </a:p>
        </p:txBody>
      </p:sp>
    </p:spTree>
    <p:extLst>
      <p:ext uri="{BB962C8B-B14F-4D97-AF65-F5344CB8AC3E}">
        <p14:creationId xmlns:p14="http://schemas.microsoft.com/office/powerpoint/2010/main" val="1467357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1.xml"/><Relationship Id="rId7" Type="http://schemas.openxmlformats.org/officeDocument/2006/relationships/hyperlink" Target="images%20(1).jp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7.png"/><Relationship Id="rId4" Type="http://schemas.openxmlformats.org/officeDocument/2006/relationships/diagramQuickStyle" Target="../diagrams/quickStyle1.xml"/><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3.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11" Type="http://schemas.openxmlformats.org/officeDocument/2006/relationships/image" Target="../media/image73.png"/><Relationship Id="rId5" Type="http://schemas.openxmlformats.org/officeDocument/2006/relationships/image" Target="../media/image67.jpg"/><Relationship Id="rId10" Type="http://schemas.openxmlformats.org/officeDocument/2006/relationships/image" Target="../media/image72.png"/><Relationship Id="rId4" Type="http://schemas.openxmlformats.org/officeDocument/2006/relationships/image" Target="../media/image66.jpeg"/><Relationship Id="rId9" Type="http://schemas.openxmlformats.org/officeDocument/2006/relationships/image" Target="../media/image71.jpe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8.pn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77.png"/><Relationship Id="rId4" Type="http://schemas.openxmlformats.org/officeDocument/2006/relationships/image" Target="../media/image76.jpeg"/></Relationships>
</file>

<file path=ppt/slides/_rels/slide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2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3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3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4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4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image" Target="../media/image130.jpeg"/><Relationship Id="rId5" Type="http://schemas.openxmlformats.org/officeDocument/2006/relationships/image" Target="../media/image127.jpeg"/><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png"/></Relationships>
</file>

<file path=ppt/slides/_rels/slide5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7.jpeg"/><Relationship Id="rId5" Type="http://schemas.openxmlformats.org/officeDocument/2006/relationships/image" Target="../media/image146.png"/><Relationship Id="rId4" Type="http://schemas.openxmlformats.org/officeDocument/2006/relationships/image" Target="../media/image145.png"/></Relationships>
</file>

<file path=ppt/slides/_rels/slide58.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image" Target="../media/image150.jpeg"/><Relationship Id="rId1" Type="http://schemas.openxmlformats.org/officeDocument/2006/relationships/slideLayout" Target="../slideLayouts/slideLayout2.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Shgm.laboratuvar@saglik.gov.tr" TargetMode="External"/><Relationship Id="rId4" Type="http://schemas.openxmlformats.org/officeDocument/2006/relationships/hyperlink" Target="mailto:laboratuvarhizmetleri@gmial.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19" y="0"/>
            <a:ext cx="12319819" cy="6858000"/>
          </a:xfrm>
          <a:prstGeom prst="rect">
            <a:avLst/>
          </a:prstGeom>
        </p:spPr>
      </p:pic>
      <p:sp>
        <p:nvSpPr>
          <p:cNvPr id="5" name="Dikdörtgen 4"/>
          <p:cNvSpPr/>
          <p:nvPr/>
        </p:nvSpPr>
        <p:spPr>
          <a:xfrm>
            <a:off x="-127819" y="78658"/>
            <a:ext cx="2841522"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sp>
        <p:nvSpPr>
          <p:cNvPr id="6" name="Dikdörtgen 5"/>
          <p:cNvSpPr/>
          <p:nvPr/>
        </p:nvSpPr>
        <p:spPr>
          <a:xfrm>
            <a:off x="9040761" y="0"/>
            <a:ext cx="2841522"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pic>
        <p:nvPicPr>
          <p:cNvPr id="1028" name="Picture 4" descr="saÄlÄ±k bakanlÄ±ÄÄ±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127" y="238586"/>
            <a:ext cx="2011925" cy="150894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90684" y="5978013"/>
            <a:ext cx="6853083" cy="629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0000"/>
                </a:solidFill>
              </a:rPr>
              <a:t>Sağlık Hizmetleri Genel Müdürlüğü</a:t>
            </a:r>
          </a:p>
          <a:p>
            <a:pPr algn="ctr"/>
            <a:r>
              <a:rPr lang="tr-TR" sz="2000" b="1" dirty="0" smtClean="0">
                <a:solidFill>
                  <a:srgbClr val="FF0000"/>
                </a:solidFill>
              </a:rPr>
              <a:t>Tetkik ve Teşhis Hizmetleri Daire Başkanlığı</a:t>
            </a:r>
            <a:endParaRPr lang="tr-TR" sz="2000" b="1" dirty="0">
              <a:solidFill>
                <a:srgbClr val="FF0000"/>
              </a:solidFill>
            </a:endParaRPr>
          </a:p>
        </p:txBody>
      </p:sp>
      <p:sp>
        <p:nvSpPr>
          <p:cNvPr id="8" name="Dikdörtgen 7"/>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3391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993947384"/>
              </p:ext>
            </p:extLst>
          </p:nvPr>
        </p:nvGraphicFramePr>
        <p:xfrm>
          <a:off x="2207395" y="459582"/>
          <a:ext cx="7429500" cy="579438"/>
        </p:xfrm>
        <a:graphic>
          <a:graphicData uri="http://schemas.openxmlformats.org/drawingml/2006/table">
            <a:tbl>
              <a:tblPr/>
              <a:tblGrid>
                <a:gridCol w="7429500">
                  <a:extLst>
                    <a:ext uri="{9D8B030D-6E8A-4147-A177-3AD203B41FA5}">
                      <a16:colId xmlns:a16="http://schemas.microsoft.com/office/drawing/2014/main" val="20000"/>
                    </a:ext>
                  </a:extLst>
                </a:gridCol>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solidFill>
                            <a:srgbClr val="F6182D"/>
                          </a:solidFill>
                        </a:rPr>
                        <a:t>              </a:t>
                      </a:r>
                      <a:endParaRPr lang="tr-TR" sz="1600" b="1" dirty="0" smtClean="0">
                        <a:solidFill>
                          <a:srgbClr val="FF0000"/>
                        </a:solidFill>
                      </a:endParaRPr>
                    </a:p>
                  </a:txBody>
                  <a:tcPr marL="91439" marR="91439" marT="45758" marB="45758">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ikdörtgen 1"/>
          <p:cNvSpPr/>
          <p:nvPr/>
        </p:nvSpPr>
        <p:spPr>
          <a:xfrm>
            <a:off x="255638" y="352425"/>
            <a:ext cx="11700387" cy="6389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150" name="Dikdörtgen 8"/>
          <p:cNvSpPr>
            <a:spLocks noChangeArrowheads="1"/>
          </p:cNvSpPr>
          <p:nvPr/>
        </p:nvSpPr>
        <p:spPr bwMode="auto">
          <a:xfrm>
            <a:off x="2644877" y="542926"/>
            <a:ext cx="5968899"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00" b="1" i="1" dirty="0">
                <a:solidFill>
                  <a:srgbClr val="FF5050"/>
                </a:solidFill>
              </a:rPr>
              <a:t>ÇKYS TIBBİ LABORATUVAR TAKİP SİSTEMİ</a:t>
            </a:r>
            <a:endParaRPr lang="tr-TR" altLang="tr-TR" sz="2400" b="1" i="1" dirty="0">
              <a:solidFill>
                <a:srgbClr val="FF5050"/>
              </a:solidFill>
              <a:latin typeface="Arial" panose="020B0604020202020204" pitchFamily="34" charset="0"/>
            </a:endParaRPr>
          </a:p>
        </p:txBody>
      </p:sp>
      <p:cxnSp>
        <p:nvCxnSpPr>
          <p:cNvPr id="11" name="Düz Ok Bağlayıcısı 10"/>
          <p:cNvCxnSpPr/>
          <p:nvPr/>
        </p:nvCxnSpPr>
        <p:spPr>
          <a:xfrm>
            <a:off x="5999163" y="1423989"/>
            <a:ext cx="0" cy="363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5995988" y="2108201"/>
            <a:ext cx="0" cy="327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53" name="Dikdörtgen 27"/>
          <p:cNvSpPr>
            <a:spLocks noChangeArrowheads="1"/>
          </p:cNvSpPr>
          <p:nvPr/>
        </p:nvSpPr>
        <p:spPr bwMode="auto">
          <a:xfrm>
            <a:off x="2792361" y="1857376"/>
            <a:ext cx="6980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b="1" dirty="0"/>
              <a:t>TIBBİ BİYOKİMYA, MİKROBİYOLOJİ, PATOLOJİ, DTL LABORATUVARLARI</a:t>
            </a:r>
            <a:r>
              <a:rPr lang="tr-TR" altLang="tr-TR" sz="1600" dirty="0"/>
              <a:t> </a:t>
            </a:r>
            <a:r>
              <a:rPr lang="tr-TR" altLang="tr-TR" sz="1200" dirty="0"/>
              <a:t>.</a:t>
            </a:r>
          </a:p>
        </p:txBody>
      </p:sp>
      <p:cxnSp>
        <p:nvCxnSpPr>
          <p:cNvPr id="45" name="Düz Ok Bağlayıcısı 44"/>
          <p:cNvCxnSpPr/>
          <p:nvPr/>
        </p:nvCxnSpPr>
        <p:spPr>
          <a:xfrm>
            <a:off x="2547938" y="2435226"/>
            <a:ext cx="0" cy="322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56" name="İçerik Yer Tutucusu 4"/>
          <p:cNvPicPr>
            <a:picLocks noChangeAspect="1"/>
          </p:cNvPicPr>
          <p:nvPr/>
        </p:nvPicPr>
        <p:blipFill>
          <a:blip r:embed="rId3">
            <a:extLst>
              <a:ext uri="{28A0092B-C50C-407E-A947-70E740481C1C}">
                <a14:useLocalDpi xmlns:a14="http://schemas.microsoft.com/office/drawing/2010/main" val="0"/>
              </a:ext>
            </a:extLst>
          </a:blip>
          <a:srcRect r="32353"/>
          <a:stretch>
            <a:fillRect/>
          </a:stretch>
        </p:blipFill>
        <p:spPr bwMode="auto">
          <a:xfrm>
            <a:off x="1337187" y="4564857"/>
            <a:ext cx="9350478" cy="2016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8" name="Düz Bağlayıcı 7"/>
          <p:cNvCxnSpPr/>
          <p:nvPr/>
        </p:nvCxnSpPr>
        <p:spPr>
          <a:xfrm>
            <a:off x="2538414" y="2427288"/>
            <a:ext cx="694213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p:nvPr/>
        </p:nvCxnSpPr>
        <p:spPr>
          <a:xfrm>
            <a:off x="4511675" y="2435226"/>
            <a:ext cx="0" cy="320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59" name="Dikdörtgen 31"/>
          <p:cNvSpPr>
            <a:spLocks noChangeArrowheads="1"/>
          </p:cNvSpPr>
          <p:nvPr/>
        </p:nvSpPr>
        <p:spPr bwMode="auto">
          <a:xfrm>
            <a:off x="4008438" y="2840038"/>
            <a:ext cx="13636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b="1" u="sng" dirty="0"/>
              <a:t>Kurum tipine göre </a:t>
            </a:r>
            <a:r>
              <a:rPr lang="tr-TR" altLang="tr-TR" sz="1600" b="1" dirty="0"/>
              <a:t>(kamu, </a:t>
            </a:r>
            <a:r>
              <a:rPr lang="tr-TR" altLang="tr-TR" sz="1600" b="1" dirty="0" err="1"/>
              <a:t>üni</a:t>
            </a:r>
            <a:r>
              <a:rPr lang="tr-TR" altLang="tr-TR" sz="1600" b="1" dirty="0"/>
              <a:t>., </a:t>
            </a:r>
            <a:r>
              <a:rPr lang="tr-TR" altLang="tr-TR" sz="1600" b="1" dirty="0" err="1"/>
              <a:t>hsl</a:t>
            </a:r>
            <a:r>
              <a:rPr lang="tr-TR" altLang="tr-TR" sz="1600" b="1" dirty="0"/>
              <a:t>. </a:t>
            </a:r>
            <a:r>
              <a:rPr lang="tr-TR" altLang="tr-TR" sz="1600" b="1" dirty="0" err="1"/>
              <a:t>v.s</a:t>
            </a:r>
            <a:r>
              <a:rPr lang="tr-TR" altLang="tr-TR" sz="1600" b="1" dirty="0"/>
              <a:t>) </a:t>
            </a:r>
            <a:r>
              <a:rPr lang="tr-TR" altLang="tr-TR" sz="1600" b="1" dirty="0" err="1"/>
              <a:t>lab</a:t>
            </a:r>
            <a:r>
              <a:rPr lang="tr-TR" altLang="tr-TR" sz="1600" b="1" dirty="0"/>
              <a:t>. Sayılarının belirlenmesi </a:t>
            </a:r>
          </a:p>
        </p:txBody>
      </p:sp>
      <p:sp>
        <p:nvSpPr>
          <p:cNvPr id="6160" name="Dikdörtgen 31"/>
          <p:cNvSpPr>
            <a:spLocks noChangeArrowheads="1"/>
          </p:cNvSpPr>
          <p:nvPr/>
        </p:nvSpPr>
        <p:spPr bwMode="auto">
          <a:xfrm>
            <a:off x="5699126" y="2879726"/>
            <a:ext cx="1363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b="1" dirty="0" err="1"/>
              <a:t>Lab</a:t>
            </a:r>
            <a:r>
              <a:rPr lang="tr-TR" altLang="tr-TR" sz="1600" b="1" dirty="0"/>
              <a:t>. </a:t>
            </a:r>
            <a:r>
              <a:rPr lang="tr-TR" altLang="tr-TR" sz="1600" b="1" u="sng" dirty="0"/>
              <a:t>cihaz ve test </a:t>
            </a:r>
            <a:r>
              <a:rPr lang="tr-TR" altLang="tr-TR" sz="1600" b="1" dirty="0"/>
              <a:t>listesinin belirlenmesi </a:t>
            </a:r>
          </a:p>
        </p:txBody>
      </p:sp>
      <p:cxnSp>
        <p:nvCxnSpPr>
          <p:cNvPr id="53" name="Düz Ok Bağlayıcısı 52"/>
          <p:cNvCxnSpPr/>
          <p:nvPr/>
        </p:nvCxnSpPr>
        <p:spPr>
          <a:xfrm>
            <a:off x="6240463" y="2435226"/>
            <a:ext cx="0" cy="322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p:nvPr/>
        </p:nvCxnSpPr>
        <p:spPr>
          <a:xfrm>
            <a:off x="7824788" y="2435226"/>
            <a:ext cx="0" cy="320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63" name="Dikdörtgen 31"/>
          <p:cNvSpPr>
            <a:spLocks noChangeArrowheads="1"/>
          </p:cNvSpPr>
          <p:nvPr/>
        </p:nvSpPr>
        <p:spPr bwMode="auto">
          <a:xfrm>
            <a:off x="7250112" y="2847975"/>
            <a:ext cx="14416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dirty="0" smtClean="0"/>
              <a:t>. </a:t>
            </a:r>
            <a:r>
              <a:rPr lang="tr-TR" altLang="tr-TR" sz="1600" b="1" u="sng" dirty="0"/>
              <a:t>Gözetimli</a:t>
            </a:r>
            <a:r>
              <a:rPr lang="tr-TR" altLang="tr-TR" sz="1600" b="1" dirty="0"/>
              <a:t> hizmet </a:t>
            </a:r>
            <a:r>
              <a:rPr lang="tr-TR" altLang="tr-TR" sz="1600" b="1" dirty="0" err="1"/>
              <a:t>lab</a:t>
            </a:r>
            <a:r>
              <a:rPr lang="tr-TR" altLang="tr-TR" sz="1600" b="1" dirty="0"/>
              <a:t>. sayısı ve konumu (kurum içi, kurum dışı</a:t>
            </a:r>
            <a:r>
              <a:rPr lang="tr-TR" altLang="tr-TR" sz="1600" b="1" dirty="0" smtClean="0"/>
              <a:t>)</a:t>
            </a:r>
          </a:p>
        </p:txBody>
      </p:sp>
      <p:cxnSp>
        <p:nvCxnSpPr>
          <p:cNvPr id="56" name="Düz Ok Bağlayıcısı 55"/>
          <p:cNvCxnSpPr/>
          <p:nvPr/>
        </p:nvCxnSpPr>
        <p:spPr>
          <a:xfrm>
            <a:off x="9480550" y="2427288"/>
            <a:ext cx="0" cy="322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65" name="Dikdörtgen 31"/>
          <p:cNvSpPr>
            <a:spLocks noChangeArrowheads="1"/>
          </p:cNvSpPr>
          <p:nvPr/>
        </p:nvSpPr>
        <p:spPr bwMode="auto">
          <a:xfrm>
            <a:off x="2270125" y="2847976"/>
            <a:ext cx="1289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600" b="1" u="sng" dirty="0" smtClean="0"/>
              <a:t>uzmanlık dalına </a:t>
            </a:r>
            <a:r>
              <a:rPr lang="tr-TR" altLang="tr-TR" sz="1600" b="1" dirty="0" smtClean="0"/>
              <a:t>göre  sayılarının </a:t>
            </a:r>
            <a:r>
              <a:rPr lang="tr-TR" altLang="tr-TR" sz="1600" b="1" dirty="0"/>
              <a:t>belirlenmesi </a:t>
            </a:r>
          </a:p>
        </p:txBody>
      </p:sp>
      <p:sp>
        <p:nvSpPr>
          <p:cNvPr id="23" name="Dikdörtgen 31"/>
          <p:cNvSpPr>
            <a:spLocks noChangeArrowheads="1"/>
          </p:cNvSpPr>
          <p:nvPr/>
        </p:nvSpPr>
        <p:spPr bwMode="auto">
          <a:xfrm>
            <a:off x="8801099" y="2663927"/>
            <a:ext cx="13636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b="1" dirty="0" smtClean="0"/>
          </a:p>
          <a:p>
            <a:pPr>
              <a:spcBef>
                <a:spcPct val="0"/>
              </a:spcBef>
              <a:buFontTx/>
              <a:buNone/>
            </a:pPr>
            <a:r>
              <a:rPr lang="tr-TR" altLang="tr-TR" sz="1600" b="1" u="sng" dirty="0" smtClean="0"/>
              <a:t>Klinik servis </a:t>
            </a:r>
            <a:r>
              <a:rPr lang="tr-TR" altLang="tr-TR" sz="1600" b="1" dirty="0" smtClean="0"/>
              <a:t>test </a:t>
            </a:r>
            <a:r>
              <a:rPr lang="tr-TR" altLang="tr-TR" sz="1600" b="1" dirty="0" err="1" smtClean="0"/>
              <a:t>lab</a:t>
            </a:r>
            <a:r>
              <a:rPr lang="tr-TR" altLang="tr-TR" sz="1600" b="1" dirty="0" smtClean="0"/>
              <a:t>. sayısı ve konumu </a:t>
            </a:r>
            <a:endParaRPr lang="tr-TR" altLang="tr-TR" sz="1600" b="1" dirty="0"/>
          </a:p>
        </p:txBody>
      </p:sp>
    </p:spTree>
    <p:extLst>
      <p:ext uri="{BB962C8B-B14F-4D97-AF65-F5344CB8AC3E}">
        <p14:creationId xmlns:p14="http://schemas.microsoft.com/office/powerpoint/2010/main" val="1862688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2997" y="696000"/>
            <a:ext cx="11917062" cy="6038908"/>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00B0F0"/>
              </a:solidFill>
            </a:endParaRPr>
          </a:p>
        </p:txBody>
      </p:sp>
      <p:graphicFrame>
        <p:nvGraphicFramePr>
          <p:cNvPr id="5" name="Diyagram 4"/>
          <p:cNvGraphicFramePr/>
          <p:nvPr>
            <p:extLst>
              <p:ext uri="{D42A27DB-BD31-4B8C-83A1-F6EECF244321}">
                <p14:modId xmlns:p14="http://schemas.microsoft.com/office/powerpoint/2010/main" val="229677341"/>
              </p:ext>
            </p:extLst>
          </p:nvPr>
        </p:nvGraphicFramePr>
        <p:xfrm>
          <a:off x="774835" y="993058"/>
          <a:ext cx="4367436" cy="539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hlinkClick r:id="rId7" action="ppaction://hlinkfile"/>
          </p:cNvPr>
          <p:cNvPicPr>
            <a:picLocks noChangeAspect="1"/>
          </p:cNvPicPr>
          <p:nvPr/>
        </p:nvPicPr>
        <p:blipFill>
          <a:blip r:embed="rId8" cstate="print"/>
          <a:stretch>
            <a:fillRect/>
          </a:stretch>
        </p:blipFill>
        <p:spPr>
          <a:xfrm>
            <a:off x="1729038" y="2794246"/>
            <a:ext cx="740762" cy="1584873"/>
          </a:xfrm>
          <a:prstGeom prst="rect">
            <a:avLst/>
          </a:prstGeom>
        </p:spPr>
      </p:pic>
      <p:pic>
        <p:nvPicPr>
          <p:cNvPr id="7" name="Resim 6"/>
          <p:cNvPicPr>
            <a:picLocks noChangeAspect="1"/>
          </p:cNvPicPr>
          <p:nvPr/>
        </p:nvPicPr>
        <p:blipFill>
          <a:blip r:embed="rId9"/>
          <a:stretch>
            <a:fillRect/>
          </a:stretch>
        </p:blipFill>
        <p:spPr>
          <a:xfrm>
            <a:off x="2678770" y="2753018"/>
            <a:ext cx="909305" cy="1584873"/>
          </a:xfrm>
          <a:prstGeom prst="rect">
            <a:avLst/>
          </a:prstGeom>
        </p:spPr>
      </p:pic>
      <p:pic>
        <p:nvPicPr>
          <p:cNvPr id="8" name="Resim 7"/>
          <p:cNvPicPr>
            <a:picLocks noChangeAspect="1"/>
          </p:cNvPicPr>
          <p:nvPr/>
        </p:nvPicPr>
        <p:blipFill>
          <a:blip r:embed="rId10"/>
          <a:stretch>
            <a:fillRect/>
          </a:stretch>
        </p:blipFill>
        <p:spPr>
          <a:xfrm>
            <a:off x="2463657" y="4708525"/>
            <a:ext cx="989792" cy="283593"/>
          </a:xfrm>
          <a:prstGeom prst="rect">
            <a:avLst/>
          </a:prstGeom>
        </p:spPr>
      </p:pic>
      <p:graphicFrame>
        <p:nvGraphicFramePr>
          <p:cNvPr id="9" name="3 Tablo"/>
          <p:cNvGraphicFramePr>
            <a:graphicFrameLocks noGrp="1"/>
          </p:cNvGraphicFramePr>
          <p:nvPr>
            <p:extLst>
              <p:ext uri="{D42A27DB-BD31-4B8C-83A1-F6EECF244321}">
                <p14:modId xmlns:p14="http://schemas.microsoft.com/office/powerpoint/2010/main" val="4139478668"/>
              </p:ext>
            </p:extLst>
          </p:nvPr>
        </p:nvGraphicFramePr>
        <p:xfrm>
          <a:off x="2386647" y="171781"/>
          <a:ext cx="7156450" cy="434346"/>
        </p:xfrm>
        <a:graphic>
          <a:graphicData uri="http://schemas.openxmlformats.org/drawingml/2006/table">
            <a:tbl>
              <a:tblPr/>
              <a:tblGrid>
                <a:gridCol w="7156450">
                  <a:extLst>
                    <a:ext uri="{9D8B030D-6E8A-4147-A177-3AD203B41FA5}">
                      <a16:colId xmlns:a16="http://schemas.microsoft.com/office/drawing/2014/main" val="20000"/>
                    </a:ext>
                  </a:extLst>
                </a:gridCol>
              </a:tblGrid>
              <a:tr h="342900">
                <a:tc>
                  <a:txBody>
                    <a:bodyPr/>
                    <a:lstStyle/>
                    <a:p>
                      <a:pPr algn="ctr"/>
                      <a:r>
                        <a:rPr lang="tr-TR" sz="2400" b="1" dirty="0" smtClean="0">
                          <a:solidFill>
                            <a:srgbClr val="FF0000"/>
                          </a:solidFill>
                        </a:rPr>
                        <a:t>Ulusal Uyuşturucu İle Mücadele Eylem Planları</a:t>
                      </a:r>
                      <a:endParaRPr lang="tr-TR" sz="2400" b="1" dirty="0">
                        <a:solidFill>
                          <a:srgbClr val="FF0000"/>
                        </a:solidFill>
                      </a:endParaRPr>
                    </a:p>
                  </a:txBody>
                  <a:tcPr marL="68580" marR="68580" marT="34293" marB="34293">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 name="Metin kutusu 9"/>
          <p:cNvSpPr txBox="1"/>
          <p:nvPr/>
        </p:nvSpPr>
        <p:spPr>
          <a:xfrm>
            <a:off x="6727111" y="864916"/>
            <a:ext cx="2872880" cy="523220"/>
          </a:xfrm>
          <a:prstGeom prst="rect">
            <a:avLst/>
          </a:prstGeom>
          <a:noFill/>
        </p:spPr>
        <p:txBody>
          <a:bodyPr wrap="square" rtlCol="0">
            <a:spAutoFit/>
          </a:bodyPr>
          <a:lstStyle/>
          <a:p>
            <a:pPr algn="ctr"/>
            <a:r>
              <a:rPr lang="tr-TR" sz="1400" b="1" u="sng" dirty="0" smtClean="0"/>
              <a:t>Eylem Planları Kapsamında Belirlenen Stratejiler</a:t>
            </a:r>
            <a:endParaRPr lang="tr-TR" sz="1400" b="1" u="sng" dirty="0"/>
          </a:p>
        </p:txBody>
      </p:sp>
      <p:cxnSp>
        <p:nvCxnSpPr>
          <p:cNvPr id="11" name="Düz Ok Bağlayıcısı 10"/>
          <p:cNvCxnSpPr/>
          <p:nvPr/>
        </p:nvCxnSpPr>
        <p:spPr>
          <a:xfrm flipH="1">
            <a:off x="8170270" y="1348003"/>
            <a:ext cx="3897" cy="376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6362897" y="1721994"/>
            <a:ext cx="3601307" cy="307777"/>
          </a:xfrm>
          <a:prstGeom prst="rect">
            <a:avLst/>
          </a:prstGeom>
          <a:noFill/>
        </p:spPr>
        <p:txBody>
          <a:bodyPr wrap="none" rtlCol="0">
            <a:spAutoFit/>
          </a:bodyPr>
          <a:lstStyle/>
          <a:p>
            <a:r>
              <a:rPr lang="tr-TR" sz="1400" dirty="0" smtClean="0"/>
              <a:t>İlgili </a:t>
            </a:r>
            <a:r>
              <a:rPr lang="tr-TR" sz="1400" dirty="0"/>
              <a:t>t</a:t>
            </a:r>
            <a:r>
              <a:rPr lang="tr-TR" sz="1400" dirty="0" smtClean="0"/>
              <a:t>ıbbi </a:t>
            </a:r>
            <a:r>
              <a:rPr lang="tr-TR" sz="1400" dirty="0"/>
              <a:t>l</a:t>
            </a:r>
            <a:r>
              <a:rPr lang="tr-TR" sz="1400" dirty="0" smtClean="0"/>
              <a:t>aboratuvarların </a:t>
            </a:r>
            <a:r>
              <a:rPr lang="tr-TR" sz="1400" b="1" u="sng" dirty="0" smtClean="0"/>
              <a:t>standardize</a:t>
            </a:r>
            <a:r>
              <a:rPr lang="tr-TR" sz="1400" b="1" dirty="0" smtClean="0"/>
              <a:t> </a:t>
            </a:r>
            <a:r>
              <a:rPr lang="tr-TR" sz="1400" dirty="0" smtClean="0"/>
              <a:t>edilmesi</a:t>
            </a:r>
            <a:endParaRPr lang="tr-TR" sz="1400" dirty="0"/>
          </a:p>
        </p:txBody>
      </p:sp>
      <p:cxnSp>
        <p:nvCxnSpPr>
          <p:cNvPr id="14" name="Düz Ok Bağlayıcısı 13"/>
          <p:cNvCxnSpPr/>
          <p:nvPr/>
        </p:nvCxnSpPr>
        <p:spPr>
          <a:xfrm flipH="1">
            <a:off x="8176747" y="2022438"/>
            <a:ext cx="4213" cy="355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5459829" y="2355614"/>
            <a:ext cx="5477718" cy="523220"/>
          </a:xfrm>
          <a:prstGeom prst="rect">
            <a:avLst/>
          </a:prstGeom>
          <a:noFill/>
        </p:spPr>
        <p:txBody>
          <a:bodyPr wrap="none" rtlCol="0">
            <a:spAutoFit/>
          </a:bodyPr>
          <a:lstStyle/>
          <a:p>
            <a:pPr algn="ctr"/>
            <a:r>
              <a:rPr lang="tr-TR" sz="1400" dirty="0" smtClean="0"/>
              <a:t>Bölgesel olarak </a:t>
            </a:r>
            <a:r>
              <a:rPr lang="tr-TR" sz="1400" b="1" dirty="0" smtClean="0"/>
              <a:t>doğrulama laboratuvarlarının </a:t>
            </a:r>
            <a:r>
              <a:rPr lang="tr-TR" sz="1400" b="1" u="sng" dirty="0" smtClean="0"/>
              <a:t>planlanması</a:t>
            </a:r>
            <a:r>
              <a:rPr lang="tr-TR" sz="1400" u="sng" dirty="0" smtClean="0"/>
              <a:t>, </a:t>
            </a:r>
          </a:p>
          <a:p>
            <a:pPr algn="ctr"/>
            <a:r>
              <a:rPr lang="tr-TR" sz="1400" u="sng" dirty="0"/>
              <a:t>s</a:t>
            </a:r>
            <a:r>
              <a:rPr lang="tr-TR" sz="1400" u="sng" dirty="0" smtClean="0"/>
              <a:t>tandardizasyonu, yetkilendirilmesi, SUT kodları ile finansman sağlanması</a:t>
            </a:r>
            <a:endParaRPr lang="tr-TR" sz="1400" u="sng" dirty="0"/>
          </a:p>
        </p:txBody>
      </p:sp>
      <p:cxnSp>
        <p:nvCxnSpPr>
          <p:cNvPr id="16" name="Düz Ok Bağlayıcısı 15"/>
          <p:cNvCxnSpPr/>
          <p:nvPr/>
        </p:nvCxnSpPr>
        <p:spPr>
          <a:xfrm flipH="1">
            <a:off x="8160299" y="2893611"/>
            <a:ext cx="1948" cy="415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6158237" y="3381608"/>
            <a:ext cx="4110612" cy="307777"/>
          </a:xfrm>
          <a:prstGeom prst="rect">
            <a:avLst/>
          </a:prstGeom>
          <a:noFill/>
        </p:spPr>
        <p:txBody>
          <a:bodyPr wrap="none" rtlCol="0">
            <a:spAutoFit/>
          </a:bodyPr>
          <a:lstStyle/>
          <a:p>
            <a:r>
              <a:rPr lang="tr-TR" sz="1400" dirty="0" smtClean="0"/>
              <a:t>Tıbbi laboratuvarların yerinde </a:t>
            </a:r>
            <a:r>
              <a:rPr lang="tr-TR" sz="1400" b="1" u="sng" dirty="0" smtClean="0"/>
              <a:t>denetiminin s</a:t>
            </a:r>
            <a:r>
              <a:rPr lang="tr-TR" sz="1400" u="sng" dirty="0" smtClean="0"/>
              <a:t>ağlanması</a:t>
            </a:r>
            <a:endParaRPr lang="tr-TR" sz="1400" u="sng" dirty="0"/>
          </a:p>
        </p:txBody>
      </p:sp>
      <p:sp>
        <p:nvSpPr>
          <p:cNvPr id="19" name="Metin kutusu 18"/>
          <p:cNvSpPr txBox="1"/>
          <p:nvPr/>
        </p:nvSpPr>
        <p:spPr>
          <a:xfrm>
            <a:off x="5673252" y="4009196"/>
            <a:ext cx="5050870" cy="307777"/>
          </a:xfrm>
          <a:prstGeom prst="rect">
            <a:avLst/>
          </a:prstGeom>
          <a:noFill/>
        </p:spPr>
        <p:txBody>
          <a:bodyPr wrap="none" rtlCol="0">
            <a:spAutoFit/>
          </a:bodyPr>
          <a:lstStyle/>
          <a:p>
            <a:r>
              <a:rPr lang="tr-TR" sz="1400" dirty="0" smtClean="0"/>
              <a:t>Tıbbi laboratuvarlarda çalışılan </a:t>
            </a:r>
            <a:r>
              <a:rPr lang="tr-TR" sz="1400" u="sng" dirty="0" smtClean="0"/>
              <a:t>test ve cihaz listelerinin </a:t>
            </a:r>
            <a:r>
              <a:rPr lang="tr-TR" sz="1400" dirty="0" smtClean="0"/>
              <a:t>belirlenmesi</a:t>
            </a:r>
            <a:endParaRPr lang="tr-TR" sz="1400" dirty="0"/>
          </a:p>
        </p:txBody>
      </p:sp>
      <p:sp>
        <p:nvSpPr>
          <p:cNvPr id="25" name="Metin kutusu 24"/>
          <p:cNvSpPr txBox="1"/>
          <p:nvPr/>
        </p:nvSpPr>
        <p:spPr>
          <a:xfrm>
            <a:off x="5973539" y="4684095"/>
            <a:ext cx="4397358" cy="307777"/>
          </a:xfrm>
          <a:prstGeom prst="rect">
            <a:avLst/>
          </a:prstGeom>
          <a:noFill/>
        </p:spPr>
        <p:txBody>
          <a:bodyPr wrap="none" rtlCol="0">
            <a:spAutoFit/>
          </a:bodyPr>
          <a:lstStyle/>
          <a:p>
            <a:r>
              <a:rPr lang="tr-TR" sz="1400" dirty="0" smtClean="0"/>
              <a:t>Uluslararası standartlara uygun olarak </a:t>
            </a:r>
            <a:r>
              <a:rPr lang="tr-TR" sz="1400" u="sng" dirty="0" smtClean="0"/>
              <a:t>kılavuz hazırlanması</a:t>
            </a:r>
            <a:endParaRPr lang="tr-TR" sz="1400" u="sng" dirty="0"/>
          </a:p>
        </p:txBody>
      </p:sp>
      <p:cxnSp>
        <p:nvCxnSpPr>
          <p:cNvPr id="26" name="Düz Ok Bağlayıcısı 25"/>
          <p:cNvCxnSpPr/>
          <p:nvPr/>
        </p:nvCxnSpPr>
        <p:spPr>
          <a:xfrm>
            <a:off x="8165499" y="4991872"/>
            <a:ext cx="0" cy="3292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Metin kutusu 27"/>
          <p:cNvSpPr txBox="1"/>
          <p:nvPr/>
        </p:nvSpPr>
        <p:spPr>
          <a:xfrm>
            <a:off x="5815338" y="5295335"/>
            <a:ext cx="4686026" cy="307777"/>
          </a:xfrm>
          <a:prstGeom prst="rect">
            <a:avLst/>
          </a:prstGeom>
          <a:noFill/>
        </p:spPr>
        <p:txBody>
          <a:bodyPr wrap="none" rtlCol="0">
            <a:spAutoFit/>
          </a:bodyPr>
          <a:lstStyle/>
          <a:p>
            <a:r>
              <a:rPr lang="tr-TR" sz="1400" dirty="0" smtClean="0"/>
              <a:t>Tıbbi laboratuvarlarda görev yapan personele </a:t>
            </a:r>
            <a:r>
              <a:rPr lang="tr-TR" sz="1400" b="1" u="sng" dirty="0" smtClean="0"/>
              <a:t>eğitim verilmesi</a:t>
            </a:r>
            <a:endParaRPr lang="tr-TR" sz="1400" b="1" u="sng" dirty="0"/>
          </a:p>
        </p:txBody>
      </p:sp>
      <p:cxnSp>
        <p:nvCxnSpPr>
          <p:cNvPr id="32" name="Düz Ok Bağlayıcısı 31"/>
          <p:cNvCxnSpPr/>
          <p:nvPr/>
        </p:nvCxnSpPr>
        <p:spPr>
          <a:xfrm flipH="1">
            <a:off x="8163551" y="5603112"/>
            <a:ext cx="1948" cy="415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6854389" y="6004427"/>
            <a:ext cx="2635658" cy="307777"/>
          </a:xfrm>
          <a:prstGeom prst="rect">
            <a:avLst/>
          </a:prstGeom>
          <a:noFill/>
        </p:spPr>
        <p:txBody>
          <a:bodyPr wrap="none" rtlCol="0">
            <a:spAutoFit/>
          </a:bodyPr>
          <a:lstStyle/>
          <a:p>
            <a:r>
              <a:rPr lang="tr-TR" sz="1400" u="sng" dirty="0" smtClean="0"/>
              <a:t>Yerli kit üretiminin </a:t>
            </a:r>
            <a:r>
              <a:rPr lang="tr-TR" sz="1400" dirty="0" smtClean="0"/>
              <a:t>teşvik edilmesi</a:t>
            </a:r>
            <a:endParaRPr lang="tr-TR" sz="1400" dirty="0"/>
          </a:p>
        </p:txBody>
      </p:sp>
      <p:cxnSp>
        <p:nvCxnSpPr>
          <p:cNvPr id="36" name="Düz Ok Bağlayıcısı 35"/>
          <p:cNvCxnSpPr/>
          <p:nvPr/>
        </p:nvCxnSpPr>
        <p:spPr>
          <a:xfrm flipH="1">
            <a:off x="8160299" y="3679258"/>
            <a:ext cx="4213" cy="355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üz Ok Bağlayıcısı 36"/>
          <p:cNvCxnSpPr/>
          <p:nvPr/>
        </p:nvCxnSpPr>
        <p:spPr>
          <a:xfrm flipH="1">
            <a:off x="8158351" y="4292543"/>
            <a:ext cx="1948" cy="415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879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2997" y="696000"/>
            <a:ext cx="11917062" cy="6038908"/>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00B0F0"/>
              </a:solidFill>
            </a:endParaRPr>
          </a:p>
        </p:txBody>
      </p:sp>
      <p:graphicFrame>
        <p:nvGraphicFramePr>
          <p:cNvPr id="5" name="3 Tablo"/>
          <p:cNvGraphicFramePr>
            <a:graphicFrameLocks noGrp="1"/>
          </p:cNvGraphicFramePr>
          <p:nvPr>
            <p:extLst>
              <p:ext uri="{D42A27DB-BD31-4B8C-83A1-F6EECF244321}">
                <p14:modId xmlns:p14="http://schemas.microsoft.com/office/powerpoint/2010/main" val="306586141"/>
              </p:ext>
            </p:extLst>
          </p:nvPr>
        </p:nvGraphicFramePr>
        <p:xfrm>
          <a:off x="2386647" y="171781"/>
          <a:ext cx="7156450" cy="373386"/>
        </p:xfrm>
        <a:graphic>
          <a:graphicData uri="http://schemas.openxmlformats.org/drawingml/2006/table">
            <a:tbl>
              <a:tblPr/>
              <a:tblGrid>
                <a:gridCol w="7156450">
                  <a:extLst>
                    <a:ext uri="{9D8B030D-6E8A-4147-A177-3AD203B41FA5}">
                      <a16:colId xmlns:a16="http://schemas.microsoft.com/office/drawing/2014/main" val="20000"/>
                    </a:ext>
                  </a:extLst>
                </a:gridCol>
              </a:tblGrid>
              <a:tr h="342900">
                <a:tc>
                  <a:txBody>
                    <a:bodyPr/>
                    <a:lstStyle/>
                    <a:p>
                      <a:pPr algn="ctr"/>
                      <a:r>
                        <a:rPr lang="tr-TR" sz="2000" b="1" baseline="0" dirty="0" smtClean="0">
                          <a:solidFill>
                            <a:srgbClr val="FF0000"/>
                          </a:solidFill>
                        </a:rPr>
                        <a:t>Madde Analizi Yapan Tıbbi Laboratuvarların Standardizasyonu</a:t>
                      </a:r>
                      <a:endParaRPr lang="tr-TR" sz="2000" b="1" dirty="0">
                        <a:solidFill>
                          <a:srgbClr val="FF0000"/>
                        </a:solidFill>
                      </a:endParaRPr>
                    </a:p>
                  </a:txBody>
                  <a:tcPr marL="68580" marR="68580" marT="34293" marB="34293">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Dikdörtgen 6"/>
          <p:cNvSpPr/>
          <p:nvPr/>
        </p:nvSpPr>
        <p:spPr>
          <a:xfrm>
            <a:off x="382768" y="999161"/>
            <a:ext cx="11737676" cy="1231106"/>
          </a:xfrm>
          <a:prstGeom prst="rect">
            <a:avLst/>
          </a:prstGeom>
        </p:spPr>
        <p:txBody>
          <a:bodyPr wrap="square">
            <a:spAutoFit/>
          </a:bodyPr>
          <a:lstStyle/>
          <a:p>
            <a:pPr algn="ctr"/>
            <a:r>
              <a:rPr lang="tr-TR" sz="1400" b="1" u="sng" dirty="0" smtClean="0">
                <a:effectLst/>
                <a:latin typeface="Times New Roman" panose="02020603050405020304" pitchFamily="18" charset="0"/>
                <a:ea typeface="Calibri" panose="020F0502020204030204" pitchFamily="34" charset="0"/>
              </a:rPr>
              <a:t>Tıbbi Laboratuvarlar Yönetmeliği (09.10.2013, 12nci maddenin 14üncü fıkrası) </a:t>
            </a:r>
          </a:p>
          <a:p>
            <a:pPr algn="ctr"/>
            <a:endParaRPr lang="tr-TR" sz="1400" b="1" u="sng" dirty="0">
              <a:latin typeface="Times New Roman" panose="02020603050405020304" pitchFamily="18" charset="0"/>
              <a:ea typeface="Calibri" panose="020F0502020204030204" pitchFamily="34" charset="0"/>
            </a:endParaRPr>
          </a:p>
          <a:p>
            <a:pPr algn="ctr"/>
            <a:endParaRPr lang="tr-TR" b="1" u="sng" dirty="0" smtClean="0">
              <a:effectLst/>
              <a:latin typeface="Times New Roman" panose="02020603050405020304" pitchFamily="18" charset="0"/>
              <a:ea typeface="Calibri" panose="020F0502020204030204" pitchFamily="34" charset="0"/>
            </a:endParaRPr>
          </a:p>
          <a:p>
            <a:pPr algn="ctr"/>
            <a:r>
              <a:rPr lang="tr-TR" sz="1600" dirty="0" smtClean="0">
                <a:effectLst/>
                <a:latin typeface="Times New Roman" panose="02020603050405020304" pitchFamily="18" charset="0"/>
                <a:ea typeface="Calibri" panose="020F0502020204030204" pitchFamily="34" charset="0"/>
              </a:rPr>
              <a:t>‘</a:t>
            </a:r>
            <a:r>
              <a:rPr lang="tr-TR" sz="1200" dirty="0" smtClean="0">
                <a:effectLst/>
                <a:latin typeface="Times New Roman" panose="02020603050405020304" pitchFamily="18" charset="0"/>
                <a:ea typeface="Calibri" panose="020F0502020204030204" pitchFamily="34" charset="0"/>
              </a:rPr>
              <a:t>Yasadışı ve kötüye kullanılan ilaç ve maddelerin analizini yapan tıbbi laboratuvarlar ile alkol ve madde bağımlılığı tedavi merkezlerindeki tıbbi laboratuvarların çalışma usul ve esasları Bakanlıkça belirlenir’ hükmü düzenlenmiştir.</a:t>
            </a:r>
            <a:endParaRPr lang="tr-TR" sz="1200" dirty="0"/>
          </a:p>
        </p:txBody>
      </p:sp>
      <p:sp>
        <p:nvSpPr>
          <p:cNvPr id="16" name="Yuvarlatılmış Dikdörtgen 15"/>
          <p:cNvSpPr/>
          <p:nvPr/>
        </p:nvSpPr>
        <p:spPr>
          <a:xfrm>
            <a:off x="2866622" y="3240528"/>
            <a:ext cx="6469811" cy="19645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i="1" u="sng" dirty="0" smtClean="0">
                <a:solidFill>
                  <a:schemeClr val="tx1"/>
                </a:solidFill>
              </a:rPr>
              <a:t>2014/22 Sayılı Genelge</a:t>
            </a:r>
          </a:p>
          <a:p>
            <a:pPr algn="ctr"/>
            <a:endParaRPr lang="tr-TR" sz="1400" dirty="0" smtClean="0">
              <a:solidFill>
                <a:schemeClr val="tx1"/>
              </a:solidFill>
            </a:endParaRPr>
          </a:p>
          <a:p>
            <a:pPr algn="ctr"/>
            <a:r>
              <a:rPr lang="tr-TR" sz="1200" dirty="0" smtClean="0">
                <a:solidFill>
                  <a:schemeClr val="tx1"/>
                </a:solidFill>
              </a:rPr>
              <a:t>Tarama analizi yapan tıbbi laboratuvarların;</a:t>
            </a:r>
          </a:p>
          <a:p>
            <a:pPr algn="ctr"/>
            <a:endParaRPr lang="tr-TR" sz="1200" dirty="0" smtClean="0">
              <a:solidFill>
                <a:schemeClr val="tx1"/>
              </a:solidFill>
            </a:endParaRPr>
          </a:p>
          <a:p>
            <a:pPr marL="285750" indent="-285750" algn="ctr">
              <a:buFont typeface="Arial" panose="020B0604020202020204" pitchFamily="34" charset="0"/>
              <a:buChar char="•"/>
            </a:pPr>
            <a:r>
              <a:rPr lang="tr-TR" sz="1200" b="1" dirty="0" err="1" smtClean="0">
                <a:solidFill>
                  <a:schemeClr val="tx1"/>
                </a:solidFill>
              </a:rPr>
              <a:t>Preanalitik</a:t>
            </a:r>
            <a:endParaRPr lang="tr-TR" sz="1200" b="1" dirty="0" smtClean="0">
              <a:solidFill>
                <a:schemeClr val="tx1"/>
              </a:solidFill>
            </a:endParaRPr>
          </a:p>
          <a:p>
            <a:pPr marL="285750" indent="-285750" algn="ctr">
              <a:buFont typeface="Arial" panose="020B0604020202020204" pitchFamily="34" charset="0"/>
              <a:buChar char="•"/>
            </a:pPr>
            <a:r>
              <a:rPr lang="tr-TR" sz="1200" b="1" dirty="0" smtClean="0">
                <a:solidFill>
                  <a:schemeClr val="tx1"/>
                </a:solidFill>
              </a:rPr>
              <a:t>Analitik</a:t>
            </a:r>
          </a:p>
          <a:p>
            <a:pPr marL="285750" indent="-285750" algn="ctr">
              <a:buFont typeface="Arial" panose="020B0604020202020204" pitchFamily="34" charset="0"/>
              <a:buChar char="•"/>
            </a:pPr>
            <a:r>
              <a:rPr lang="tr-TR" sz="1200" b="1" dirty="0" err="1" smtClean="0">
                <a:solidFill>
                  <a:schemeClr val="tx1"/>
                </a:solidFill>
              </a:rPr>
              <a:t>Postanalitik</a:t>
            </a:r>
            <a:endParaRPr lang="tr-TR" sz="1200" b="1" dirty="0" smtClean="0">
              <a:solidFill>
                <a:schemeClr val="tx1"/>
              </a:solidFill>
            </a:endParaRPr>
          </a:p>
          <a:p>
            <a:pPr algn="ctr"/>
            <a:endParaRPr lang="tr-TR" sz="1200" dirty="0" smtClean="0">
              <a:solidFill>
                <a:schemeClr val="tx1"/>
              </a:solidFill>
            </a:endParaRPr>
          </a:p>
          <a:p>
            <a:pPr algn="ctr"/>
            <a:r>
              <a:rPr lang="tr-TR" sz="1200" dirty="0" smtClean="0">
                <a:solidFill>
                  <a:schemeClr val="tx1"/>
                </a:solidFill>
              </a:rPr>
              <a:t>süreçlerinin standardizasyonu</a:t>
            </a:r>
          </a:p>
          <a:p>
            <a:pPr algn="ctr"/>
            <a:endParaRPr lang="tr-TR" sz="1200" dirty="0">
              <a:solidFill>
                <a:schemeClr val="tx1"/>
              </a:solidFill>
            </a:endParaRPr>
          </a:p>
          <a:p>
            <a:pPr algn="ctr"/>
            <a:endParaRPr lang="tr-TR" dirty="0" smtClean="0">
              <a:solidFill>
                <a:schemeClr val="tx1"/>
              </a:solidFill>
            </a:endParaRPr>
          </a:p>
          <a:p>
            <a:pPr algn="ctr"/>
            <a:endParaRPr lang="tr-TR" dirty="0">
              <a:solidFill>
                <a:schemeClr val="tx1"/>
              </a:solidFill>
            </a:endParaRPr>
          </a:p>
        </p:txBody>
      </p:sp>
      <p:cxnSp>
        <p:nvCxnSpPr>
          <p:cNvPr id="21" name="Düz Ok Bağlayıcısı 20"/>
          <p:cNvCxnSpPr/>
          <p:nvPr/>
        </p:nvCxnSpPr>
        <p:spPr>
          <a:xfrm flipH="1">
            <a:off x="6093139" y="1331882"/>
            <a:ext cx="1948" cy="415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flipH="1">
            <a:off x="6101528" y="2333904"/>
            <a:ext cx="1948" cy="415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H="1">
            <a:off x="6091191" y="5272341"/>
            <a:ext cx="1948" cy="415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Dikdörtgen 23"/>
          <p:cNvSpPr/>
          <p:nvPr/>
        </p:nvSpPr>
        <p:spPr>
          <a:xfrm>
            <a:off x="1491211" y="5837686"/>
            <a:ext cx="8947322" cy="584775"/>
          </a:xfrm>
          <a:prstGeom prst="rect">
            <a:avLst/>
          </a:prstGeom>
        </p:spPr>
        <p:txBody>
          <a:bodyPr wrap="square">
            <a:spAutoFit/>
          </a:bodyPr>
          <a:lstStyle/>
          <a:p>
            <a:pPr algn="ctr"/>
            <a:r>
              <a:rPr lang="tr-TR"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Analiz yönteminin belirlenmesi</a:t>
            </a:r>
          </a:p>
          <a:p>
            <a:r>
              <a:rPr lang="tr-TR" sz="1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Acil </a:t>
            </a:r>
            <a:r>
              <a:rPr lang="tr-TR"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servis ve yoğun bakım ünitelerinde kart test, tarama laboratuvarlarında en az </a:t>
            </a:r>
            <a:r>
              <a:rPr lang="tr-TR" sz="1600" b="1"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immunassay</a:t>
            </a:r>
            <a:r>
              <a:rPr lang="tr-TR"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yöntemi</a:t>
            </a:r>
            <a:endParaRPr lang="tr-TR" sz="1600" b="1" dirty="0">
              <a:solidFill>
                <a:srgbClr val="0070C0"/>
              </a:solidFill>
            </a:endParaRPr>
          </a:p>
        </p:txBody>
      </p:sp>
      <p:sp>
        <p:nvSpPr>
          <p:cNvPr id="2" name="Yay 1"/>
          <p:cNvSpPr/>
          <p:nvPr/>
        </p:nvSpPr>
        <p:spPr>
          <a:xfrm>
            <a:off x="5964872" y="2812273"/>
            <a:ext cx="1232341" cy="570271"/>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11" name="Yay 10"/>
          <p:cNvSpPr/>
          <p:nvPr/>
        </p:nvSpPr>
        <p:spPr>
          <a:xfrm>
            <a:off x="1430826" y="6035725"/>
            <a:ext cx="9256839" cy="570271"/>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088188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2997" y="695999"/>
            <a:ext cx="11917062" cy="6092989"/>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00B0F0"/>
              </a:solidFill>
            </a:endParaRPr>
          </a:p>
        </p:txBody>
      </p:sp>
      <p:graphicFrame>
        <p:nvGraphicFramePr>
          <p:cNvPr id="5" name="3 Tablo"/>
          <p:cNvGraphicFramePr>
            <a:graphicFrameLocks noGrp="1"/>
          </p:cNvGraphicFramePr>
          <p:nvPr>
            <p:extLst>
              <p:ext uri="{D42A27DB-BD31-4B8C-83A1-F6EECF244321}">
                <p14:modId xmlns:p14="http://schemas.microsoft.com/office/powerpoint/2010/main" val="1385436280"/>
              </p:ext>
            </p:extLst>
          </p:nvPr>
        </p:nvGraphicFramePr>
        <p:xfrm>
          <a:off x="1906438" y="171781"/>
          <a:ext cx="8738557" cy="342906"/>
        </p:xfrm>
        <a:graphic>
          <a:graphicData uri="http://schemas.openxmlformats.org/drawingml/2006/table">
            <a:tbl>
              <a:tblPr/>
              <a:tblGrid>
                <a:gridCol w="8738557">
                  <a:extLst>
                    <a:ext uri="{9D8B030D-6E8A-4147-A177-3AD203B41FA5}">
                      <a16:colId xmlns:a16="http://schemas.microsoft.com/office/drawing/2014/main" val="20000"/>
                    </a:ext>
                  </a:extLst>
                </a:gridCol>
              </a:tblGrid>
              <a:tr h="342900">
                <a:tc>
                  <a:txBody>
                    <a:bodyPr/>
                    <a:lstStyle/>
                    <a:p>
                      <a:pPr algn="ctr"/>
                      <a:r>
                        <a:rPr lang="tr-TR" sz="1800" b="1" dirty="0" smtClean="0">
                          <a:solidFill>
                            <a:srgbClr val="FF0000"/>
                          </a:solidFill>
                        </a:rPr>
                        <a:t>Doğrulama </a:t>
                      </a:r>
                      <a:r>
                        <a:rPr lang="tr-TR" sz="1800" b="1" u="none" dirty="0" smtClean="0">
                          <a:solidFill>
                            <a:srgbClr val="FF0000"/>
                          </a:solidFill>
                        </a:rPr>
                        <a:t>Laboratuvarlarının Standardizasyonu, Planlanması, Yetkilendirilmesi</a:t>
                      </a:r>
                      <a:r>
                        <a:rPr lang="tr-TR" sz="1800" u="none" dirty="0" smtClean="0">
                          <a:solidFill>
                            <a:srgbClr val="FF0000"/>
                          </a:solidFill>
                        </a:rPr>
                        <a:t> </a:t>
                      </a:r>
                      <a:endParaRPr lang="tr-TR" sz="1800" u="none" dirty="0">
                        <a:solidFill>
                          <a:srgbClr val="FF0000"/>
                        </a:solidFill>
                      </a:endParaRPr>
                    </a:p>
                  </a:txBody>
                  <a:tcPr marL="68580" marR="68580" marT="34293" marB="34293">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Dikdörtgen 5"/>
          <p:cNvSpPr/>
          <p:nvPr/>
        </p:nvSpPr>
        <p:spPr>
          <a:xfrm>
            <a:off x="3220528" y="906099"/>
            <a:ext cx="6096000" cy="523220"/>
          </a:xfrm>
          <a:prstGeom prst="rect">
            <a:avLst/>
          </a:prstGeom>
          <a:ln>
            <a:solidFill>
              <a:schemeClr val="tx1"/>
            </a:solidFill>
          </a:ln>
        </p:spPr>
        <p:txBody>
          <a:bodyPr>
            <a:spAutoFit/>
          </a:bodyPr>
          <a:lstStyle/>
          <a:p>
            <a:pPr algn="ctr"/>
            <a:r>
              <a:rPr lang="tr-TR" sz="1200" dirty="0" smtClean="0">
                <a:effectLst/>
                <a:latin typeface="Times New Roman" panose="02020603050405020304" pitchFamily="18" charset="0"/>
                <a:ea typeface="Calibri" panose="020F0502020204030204" pitchFamily="34" charset="0"/>
              </a:rPr>
              <a:t>Daire Başkanlığımızca Adli Tıp Kurumu Laboratuvarı, Polis </a:t>
            </a:r>
            <a:r>
              <a:rPr lang="tr-TR" sz="1200" dirty="0" err="1" smtClean="0">
                <a:effectLst/>
                <a:latin typeface="Times New Roman" panose="02020603050405020304" pitchFamily="18" charset="0"/>
                <a:ea typeface="Calibri" panose="020F0502020204030204" pitchFamily="34" charset="0"/>
              </a:rPr>
              <a:t>Kriminal</a:t>
            </a:r>
            <a:r>
              <a:rPr lang="tr-TR" sz="1200" dirty="0" smtClean="0">
                <a:effectLst/>
                <a:latin typeface="Times New Roman" panose="02020603050405020304" pitchFamily="18" charset="0"/>
                <a:ea typeface="Calibri" panose="020F0502020204030204" pitchFamily="34" charset="0"/>
              </a:rPr>
              <a:t> Laboratuvarı, Jandarma </a:t>
            </a:r>
            <a:r>
              <a:rPr lang="tr-TR" sz="1200" dirty="0" err="1" smtClean="0">
                <a:effectLst/>
                <a:latin typeface="Times New Roman" panose="02020603050405020304" pitchFamily="18" charset="0"/>
                <a:ea typeface="Calibri" panose="020F0502020204030204" pitchFamily="34" charset="0"/>
              </a:rPr>
              <a:t>Kriminal</a:t>
            </a:r>
            <a:r>
              <a:rPr lang="tr-TR" sz="1200" dirty="0" smtClean="0">
                <a:effectLst/>
                <a:latin typeface="Times New Roman" panose="02020603050405020304" pitchFamily="18" charset="0"/>
                <a:ea typeface="Calibri" panose="020F0502020204030204" pitchFamily="34" charset="0"/>
              </a:rPr>
              <a:t> Laboratuvarı, Özel </a:t>
            </a:r>
            <a:r>
              <a:rPr lang="tr-TR" sz="1200" dirty="0" err="1" smtClean="0">
                <a:effectLst/>
                <a:latin typeface="Times New Roman" panose="02020603050405020304" pitchFamily="18" charset="0"/>
                <a:ea typeface="Calibri" panose="020F0502020204030204" pitchFamily="34" charset="0"/>
              </a:rPr>
              <a:t>Kaanmed</a:t>
            </a:r>
            <a:r>
              <a:rPr lang="tr-TR" sz="1200" dirty="0" smtClean="0">
                <a:effectLst/>
                <a:latin typeface="Times New Roman" panose="02020603050405020304" pitchFamily="18" charset="0"/>
                <a:ea typeface="Calibri" panose="020F0502020204030204" pitchFamily="34" charset="0"/>
              </a:rPr>
              <a:t> Laboratuvarı yerinde incelenmiştir</a:t>
            </a:r>
            <a:r>
              <a:rPr lang="tr-TR" sz="1600" dirty="0" smtClean="0">
                <a:effectLst/>
                <a:latin typeface="Times New Roman" panose="02020603050405020304" pitchFamily="18" charset="0"/>
                <a:ea typeface="Calibri" panose="020F0502020204030204" pitchFamily="34" charset="0"/>
              </a:rPr>
              <a:t>. </a:t>
            </a:r>
            <a:r>
              <a:rPr lang="tr-TR" sz="1200" dirty="0" smtClean="0">
                <a:effectLst/>
                <a:latin typeface="Times New Roman" panose="02020603050405020304" pitchFamily="18" charset="0"/>
                <a:ea typeface="Calibri" panose="020F0502020204030204" pitchFamily="34" charset="0"/>
              </a:rPr>
              <a:t>(2015)</a:t>
            </a:r>
            <a:endParaRPr lang="tr-TR" sz="1200" dirty="0"/>
          </a:p>
        </p:txBody>
      </p:sp>
      <p:cxnSp>
        <p:nvCxnSpPr>
          <p:cNvPr id="7" name="Düz Ok Bağlayıcısı 6"/>
          <p:cNvCxnSpPr/>
          <p:nvPr/>
        </p:nvCxnSpPr>
        <p:spPr>
          <a:xfrm flipH="1">
            <a:off x="6089837" y="1516373"/>
            <a:ext cx="3897" cy="376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1995354" y="1965267"/>
            <a:ext cx="8212347" cy="276999"/>
          </a:xfrm>
          <a:prstGeom prst="rect">
            <a:avLst/>
          </a:prstGeom>
          <a:noFill/>
          <a:ln>
            <a:solidFill>
              <a:schemeClr val="tx1"/>
            </a:solidFill>
          </a:ln>
        </p:spPr>
        <p:txBody>
          <a:bodyPr wrap="square" rtlCol="0">
            <a:spAutoFit/>
          </a:bodyPr>
          <a:lstStyle/>
          <a:p>
            <a:pPr algn="ctr"/>
            <a:r>
              <a:rPr lang="tr-TR" sz="1200" dirty="0" smtClean="0"/>
              <a:t>Tıbbi Laboratuvar Bilimsel Komisyonu ve Madde Analizi Komisyonu doğrulama laboratuvarı çalışmalarına başlanmıştır. (2015)</a:t>
            </a:r>
            <a:endParaRPr lang="tr-TR" sz="1200" dirty="0"/>
          </a:p>
        </p:txBody>
      </p:sp>
      <p:cxnSp>
        <p:nvCxnSpPr>
          <p:cNvPr id="9" name="Düz Ok Bağlayıcısı 8"/>
          <p:cNvCxnSpPr/>
          <p:nvPr/>
        </p:nvCxnSpPr>
        <p:spPr>
          <a:xfrm flipH="1">
            <a:off x="6085940" y="2401892"/>
            <a:ext cx="3897" cy="37604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614050" y="2897789"/>
            <a:ext cx="10974952" cy="276999"/>
          </a:xfrm>
          <a:prstGeom prst="rect">
            <a:avLst/>
          </a:prstGeom>
          <a:ln>
            <a:solidFill>
              <a:srgbClr val="C00000"/>
            </a:solidFill>
          </a:ln>
        </p:spPr>
        <p:txBody>
          <a:bodyPr wrap="square">
            <a:spAutoFit/>
          </a:bodyPr>
          <a:lstStyle/>
          <a:p>
            <a:r>
              <a:rPr lang="tr-TR" sz="1200" b="1" dirty="0" smtClean="0">
                <a:effectLst/>
                <a:latin typeface="Times New Roman" panose="02020603050405020304" pitchFamily="18" charset="0"/>
                <a:ea typeface="Calibri" panose="020F0502020204030204" pitchFamily="34" charset="0"/>
              </a:rPr>
              <a:t>2015/14 </a:t>
            </a:r>
            <a:r>
              <a:rPr lang="tr-TR" sz="1200" dirty="0" smtClean="0">
                <a:effectLst/>
                <a:latin typeface="Times New Roman" panose="02020603050405020304" pitchFamily="18" charset="0"/>
                <a:ea typeface="Calibri" panose="020F0502020204030204" pitchFamily="34" charset="0"/>
              </a:rPr>
              <a:t>sayılı «</a:t>
            </a:r>
            <a:r>
              <a:rPr lang="tr-TR" sz="1200" i="1" dirty="0" smtClean="0">
                <a:effectLst/>
                <a:latin typeface="Times New Roman" panose="02020603050405020304" pitchFamily="18" charset="0"/>
                <a:ea typeface="Calibri" panose="020F0502020204030204" pitchFamily="34" charset="0"/>
              </a:rPr>
              <a:t>İdrar Numunelerinde Yasadışı ve Kötüye Kullanılan İlaç ve Madde Analizi Yapan Doğrulama Laboratuvarlarının Çalışma Usul ve Esasları Hakkında </a:t>
            </a:r>
            <a:r>
              <a:rPr lang="tr-TR" sz="1200" b="1" i="1" dirty="0" smtClean="0">
                <a:effectLst/>
                <a:latin typeface="Times New Roman" panose="02020603050405020304" pitchFamily="18" charset="0"/>
                <a:ea typeface="Calibri" panose="020F0502020204030204" pitchFamily="34" charset="0"/>
              </a:rPr>
              <a:t>Genelge»</a:t>
            </a:r>
            <a:endParaRPr lang="tr-TR" sz="1200" b="1" i="1" dirty="0"/>
          </a:p>
        </p:txBody>
      </p:sp>
      <p:cxnSp>
        <p:nvCxnSpPr>
          <p:cNvPr id="12" name="Dirsek Bağlayıcısı 11"/>
          <p:cNvCxnSpPr/>
          <p:nvPr/>
        </p:nvCxnSpPr>
        <p:spPr>
          <a:xfrm rot="10800000" flipV="1">
            <a:off x="8510203" y="3179377"/>
            <a:ext cx="707846" cy="25704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irsek Bağlayıcısı 15"/>
          <p:cNvCxnSpPr/>
          <p:nvPr/>
        </p:nvCxnSpPr>
        <p:spPr>
          <a:xfrm>
            <a:off x="2776155" y="3174092"/>
            <a:ext cx="718868" cy="25295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2922808" y="3212339"/>
            <a:ext cx="5587395" cy="364105"/>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603627" tIns="45720" rIns="45720" bIns="45720" numCol="1" spcCol="1270" anchor="ctr" anchorCtr="0">
            <a:noAutofit/>
          </a:bodyPr>
          <a:lstStyle/>
          <a:p>
            <a:pPr lvl="0" algn="ctr" defTabSz="800100">
              <a:lnSpc>
                <a:spcPct val="90000"/>
              </a:lnSpc>
              <a:spcBef>
                <a:spcPct val="0"/>
              </a:spcBef>
              <a:spcAft>
                <a:spcPct val="35000"/>
              </a:spcAft>
            </a:pPr>
            <a:r>
              <a:rPr lang="tr-TR" sz="1200" kern="1200" dirty="0" smtClean="0"/>
              <a:t>Doğrulama analizinin GS-MS ve LC-MSMS </a:t>
            </a:r>
            <a:r>
              <a:rPr lang="tr-TR" sz="1200" kern="1200" dirty="0" err="1" smtClean="0"/>
              <a:t>kromotografik</a:t>
            </a:r>
            <a:r>
              <a:rPr lang="tr-TR" sz="1200" kern="1200" dirty="0" smtClean="0"/>
              <a:t> </a:t>
            </a:r>
            <a:r>
              <a:rPr lang="tr-TR" sz="1200" kern="1200" dirty="0" err="1" smtClean="0"/>
              <a:t>metodları</a:t>
            </a:r>
            <a:r>
              <a:rPr lang="tr-TR" sz="1200" kern="1200" dirty="0" smtClean="0"/>
              <a:t> ile yapılması</a:t>
            </a:r>
            <a:endParaRPr lang="tr-TR" sz="1200" kern="1200" dirty="0"/>
          </a:p>
        </p:txBody>
      </p:sp>
      <p:cxnSp>
        <p:nvCxnSpPr>
          <p:cNvPr id="29" name="Düz Ok Bağlayıcısı 28"/>
          <p:cNvCxnSpPr/>
          <p:nvPr/>
        </p:nvCxnSpPr>
        <p:spPr>
          <a:xfrm flipH="1">
            <a:off x="6089837" y="3681109"/>
            <a:ext cx="3897" cy="376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Dikdörtgen 29"/>
          <p:cNvSpPr/>
          <p:nvPr/>
        </p:nvSpPr>
        <p:spPr>
          <a:xfrm>
            <a:off x="2621077" y="4324973"/>
            <a:ext cx="6978993" cy="276999"/>
          </a:xfrm>
          <a:prstGeom prst="rect">
            <a:avLst/>
          </a:prstGeom>
          <a:ln>
            <a:solidFill>
              <a:schemeClr val="tx1"/>
            </a:solidFill>
          </a:ln>
        </p:spPr>
        <p:txBody>
          <a:bodyPr wrap="square">
            <a:spAutoFit/>
          </a:bodyPr>
          <a:lstStyle/>
          <a:p>
            <a:r>
              <a:rPr lang="tr-TR" sz="1200" dirty="0" smtClean="0">
                <a:effectLst/>
                <a:latin typeface="Times New Roman" panose="02020603050405020304" pitchFamily="18" charset="0"/>
                <a:ea typeface="Calibri" panose="020F0502020204030204" pitchFamily="34" charset="0"/>
              </a:rPr>
              <a:t>2016 yılında “</a:t>
            </a:r>
            <a:r>
              <a:rPr lang="tr-TR" sz="1200" b="1" i="1" dirty="0" smtClean="0">
                <a:effectLst/>
                <a:latin typeface="Times New Roman" panose="02020603050405020304" pitchFamily="18" charset="0"/>
                <a:ea typeface="Calibri" panose="020F0502020204030204" pitchFamily="34" charset="0"/>
              </a:rPr>
              <a:t>Doğrulama Laboratuvarlarının Yetkilendirilmesi Hakkında Planlama İlanı</a:t>
            </a:r>
            <a:r>
              <a:rPr lang="tr-TR" sz="1200" dirty="0" smtClean="0">
                <a:effectLst/>
                <a:latin typeface="Times New Roman" panose="02020603050405020304" pitchFamily="18" charset="0"/>
                <a:ea typeface="Calibri" panose="020F0502020204030204" pitchFamily="34" charset="0"/>
              </a:rPr>
              <a:t>” yayımlanmıştır </a:t>
            </a:r>
            <a:endParaRPr lang="tr-TR" sz="1200" dirty="0"/>
          </a:p>
        </p:txBody>
      </p:sp>
      <p:sp>
        <p:nvSpPr>
          <p:cNvPr id="31" name="Sağ Ok 30"/>
          <p:cNvSpPr/>
          <p:nvPr/>
        </p:nvSpPr>
        <p:spPr>
          <a:xfrm>
            <a:off x="9787976" y="4403931"/>
            <a:ext cx="577970" cy="1190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2" name="Tablo 31"/>
          <p:cNvGraphicFramePr>
            <a:graphicFrameLocks noGrp="1"/>
          </p:cNvGraphicFramePr>
          <p:nvPr>
            <p:extLst/>
          </p:nvPr>
        </p:nvGraphicFramePr>
        <p:xfrm>
          <a:off x="10630854" y="3899016"/>
          <a:ext cx="1065213" cy="1577979"/>
        </p:xfrm>
        <a:graphic>
          <a:graphicData uri="http://schemas.openxmlformats.org/drawingml/2006/table">
            <a:tbl>
              <a:tblPr firstRow="1" bandRow="1">
                <a:tableStyleId>{9D7B26C5-4107-4FEC-AEDC-1716B250A1EF}</a:tableStyleId>
              </a:tblPr>
              <a:tblGrid>
                <a:gridCol w="1065213">
                  <a:extLst>
                    <a:ext uri="{9D8B030D-6E8A-4147-A177-3AD203B41FA5}">
                      <a16:colId xmlns:a16="http://schemas.microsoft.com/office/drawing/2014/main" val="20000"/>
                    </a:ext>
                  </a:extLst>
                </a:gridCol>
              </a:tblGrid>
              <a:tr h="175331">
                <a:tc>
                  <a:txBody>
                    <a:bodyPr/>
                    <a:lstStyle/>
                    <a:p>
                      <a:pPr algn="ctr">
                        <a:lnSpc>
                          <a:spcPct val="115000"/>
                        </a:lnSpc>
                        <a:spcAft>
                          <a:spcPts val="0"/>
                        </a:spcAft>
                      </a:pPr>
                      <a:r>
                        <a:rPr lang="tr-TR" sz="1000" dirty="0">
                          <a:effectLst/>
                        </a:rPr>
                        <a:t>KAYSERİ</a:t>
                      </a:r>
                      <a:endParaRPr lang="tr-T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0"/>
                  </a:ext>
                </a:extLst>
              </a:tr>
              <a:tr h="175331">
                <a:tc>
                  <a:txBody>
                    <a:bodyPr/>
                    <a:lstStyle/>
                    <a:p>
                      <a:pPr algn="ctr">
                        <a:lnSpc>
                          <a:spcPct val="115000"/>
                        </a:lnSpc>
                        <a:spcAft>
                          <a:spcPts val="0"/>
                        </a:spcAft>
                      </a:pPr>
                      <a:r>
                        <a:rPr lang="tr-TR" sz="1000" dirty="0">
                          <a:effectLst/>
                        </a:rPr>
                        <a:t>İSTANBUL</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1"/>
                  </a:ext>
                </a:extLst>
              </a:tr>
              <a:tr h="175331">
                <a:tc>
                  <a:txBody>
                    <a:bodyPr/>
                    <a:lstStyle/>
                    <a:p>
                      <a:pPr algn="ctr">
                        <a:lnSpc>
                          <a:spcPct val="115000"/>
                        </a:lnSpc>
                        <a:spcAft>
                          <a:spcPts val="0"/>
                        </a:spcAft>
                      </a:pPr>
                      <a:r>
                        <a:rPr lang="tr-TR" sz="1000" dirty="0">
                          <a:effectLst/>
                        </a:rPr>
                        <a:t>ANKARA</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2"/>
                  </a:ext>
                </a:extLst>
              </a:tr>
              <a:tr h="175331">
                <a:tc>
                  <a:txBody>
                    <a:bodyPr/>
                    <a:lstStyle/>
                    <a:p>
                      <a:pPr algn="ctr">
                        <a:lnSpc>
                          <a:spcPct val="115000"/>
                        </a:lnSpc>
                        <a:spcAft>
                          <a:spcPts val="0"/>
                        </a:spcAft>
                      </a:pPr>
                      <a:r>
                        <a:rPr lang="tr-TR" sz="1000" dirty="0">
                          <a:effectLst/>
                        </a:rPr>
                        <a:t>İZMİR</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3"/>
                  </a:ext>
                </a:extLst>
              </a:tr>
              <a:tr h="175331">
                <a:tc>
                  <a:txBody>
                    <a:bodyPr/>
                    <a:lstStyle/>
                    <a:p>
                      <a:pPr algn="ctr">
                        <a:lnSpc>
                          <a:spcPct val="115000"/>
                        </a:lnSpc>
                        <a:spcAft>
                          <a:spcPts val="0"/>
                        </a:spcAft>
                      </a:pPr>
                      <a:r>
                        <a:rPr lang="tr-TR" sz="1000" dirty="0">
                          <a:effectLst/>
                        </a:rPr>
                        <a:t>ADANA</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4"/>
                  </a:ext>
                </a:extLst>
              </a:tr>
              <a:tr h="175331">
                <a:tc>
                  <a:txBody>
                    <a:bodyPr/>
                    <a:lstStyle/>
                    <a:p>
                      <a:pPr algn="ctr">
                        <a:lnSpc>
                          <a:spcPct val="115000"/>
                        </a:lnSpc>
                        <a:spcAft>
                          <a:spcPts val="0"/>
                        </a:spcAft>
                      </a:pPr>
                      <a:r>
                        <a:rPr lang="tr-TR" sz="1000" dirty="0">
                          <a:effectLst/>
                        </a:rPr>
                        <a:t>ANTALYA</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5"/>
                  </a:ext>
                </a:extLst>
              </a:tr>
              <a:tr h="175331">
                <a:tc>
                  <a:txBody>
                    <a:bodyPr/>
                    <a:lstStyle/>
                    <a:p>
                      <a:pPr algn="ctr">
                        <a:lnSpc>
                          <a:spcPct val="115000"/>
                        </a:lnSpc>
                        <a:spcAft>
                          <a:spcPts val="0"/>
                        </a:spcAft>
                      </a:pPr>
                      <a:r>
                        <a:rPr lang="tr-TR" sz="1000" dirty="0">
                          <a:effectLst/>
                        </a:rPr>
                        <a:t>SAMSUN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6"/>
                  </a:ext>
                </a:extLst>
              </a:tr>
              <a:tr h="175331">
                <a:tc>
                  <a:txBody>
                    <a:bodyPr/>
                    <a:lstStyle/>
                    <a:p>
                      <a:pPr algn="ctr">
                        <a:lnSpc>
                          <a:spcPct val="115000"/>
                        </a:lnSpc>
                        <a:spcAft>
                          <a:spcPts val="0"/>
                        </a:spcAft>
                      </a:pPr>
                      <a:r>
                        <a:rPr lang="tr-TR" sz="1000" dirty="0">
                          <a:effectLst/>
                        </a:rPr>
                        <a:t>ERZURUM</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7"/>
                  </a:ext>
                </a:extLst>
              </a:tr>
              <a:tr h="175331">
                <a:tc>
                  <a:txBody>
                    <a:bodyPr/>
                    <a:lstStyle/>
                    <a:p>
                      <a:pPr algn="ctr">
                        <a:lnSpc>
                          <a:spcPct val="115000"/>
                        </a:lnSpc>
                        <a:spcAft>
                          <a:spcPts val="0"/>
                        </a:spcAft>
                      </a:pPr>
                      <a:r>
                        <a:rPr lang="tr-TR" sz="1000" dirty="0">
                          <a:effectLst/>
                        </a:rPr>
                        <a:t>DİYARBAKIR</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51" marR="33351" marT="0" marB="0" anchor="ctr"/>
                </a:tc>
                <a:extLst>
                  <a:ext uri="{0D108BD9-81ED-4DB2-BD59-A6C34878D82A}">
                    <a16:rowId xmlns:a16="http://schemas.microsoft.com/office/drawing/2014/main" val="10008"/>
                  </a:ext>
                </a:extLst>
              </a:tr>
            </a:tbl>
          </a:graphicData>
        </a:graphic>
      </p:graphicFrame>
      <p:cxnSp>
        <p:nvCxnSpPr>
          <p:cNvPr id="33" name="Düz Ok Bağlayıcısı 32"/>
          <p:cNvCxnSpPr/>
          <p:nvPr/>
        </p:nvCxnSpPr>
        <p:spPr>
          <a:xfrm flipH="1">
            <a:off x="6101526" y="4714442"/>
            <a:ext cx="3897" cy="376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Dikdörtgen 33"/>
          <p:cNvSpPr/>
          <p:nvPr/>
        </p:nvSpPr>
        <p:spPr>
          <a:xfrm>
            <a:off x="2612030" y="5223593"/>
            <a:ext cx="6978993" cy="276999"/>
          </a:xfrm>
          <a:prstGeom prst="rect">
            <a:avLst/>
          </a:prstGeom>
          <a:ln>
            <a:solidFill>
              <a:schemeClr val="tx1"/>
            </a:solidFill>
          </a:ln>
        </p:spPr>
        <p:txBody>
          <a:bodyPr wrap="square">
            <a:spAutoFit/>
          </a:bodyPr>
          <a:lstStyle/>
          <a:p>
            <a:pPr algn="ctr"/>
            <a:r>
              <a:rPr lang="tr-TR" sz="1200" dirty="0" smtClean="0">
                <a:effectLst/>
                <a:latin typeface="Times New Roman" panose="02020603050405020304" pitchFamily="18" charset="0"/>
                <a:ea typeface="Calibri" panose="020F0502020204030204" pitchFamily="34" charset="0"/>
              </a:rPr>
              <a:t>Doğrulama laboratuvarlarının yetkilendirilmesi ve başvuruların değerlendirilmesi</a:t>
            </a:r>
          </a:p>
        </p:txBody>
      </p:sp>
      <p:sp>
        <p:nvSpPr>
          <p:cNvPr id="35" name="Dikdörtgen 34"/>
          <p:cNvSpPr/>
          <p:nvPr/>
        </p:nvSpPr>
        <p:spPr>
          <a:xfrm>
            <a:off x="2192594" y="5766812"/>
            <a:ext cx="7398429" cy="261610"/>
          </a:xfrm>
          <a:prstGeom prst="rect">
            <a:avLst/>
          </a:prstGeom>
        </p:spPr>
        <p:txBody>
          <a:bodyPr wrap="square">
            <a:spAutoFit/>
          </a:bodyPr>
          <a:lstStyle/>
          <a:p>
            <a:pPr algn="ctr"/>
            <a:r>
              <a:rPr lang="tr-TR" sz="1100" b="1" dirty="0" smtClean="0">
                <a:effectLst/>
                <a:latin typeface="Times New Roman" panose="02020603050405020304" pitchFamily="18" charset="0"/>
                <a:ea typeface="Calibri" panose="020F0502020204030204" pitchFamily="34" charset="0"/>
              </a:rPr>
              <a:t>Kayseri EAH, Akdeniz Üniversitesi, Hacettepe Üniversitesi Hastanesi ile İstanbul 3 </a:t>
            </a:r>
            <a:r>
              <a:rPr lang="tr-TR" sz="1100" b="1" dirty="0" err="1" smtClean="0">
                <a:effectLst/>
                <a:latin typeface="Times New Roman" panose="02020603050405020304" pitchFamily="18" charset="0"/>
                <a:ea typeface="Calibri" panose="020F0502020204030204" pitchFamily="34" charset="0"/>
              </a:rPr>
              <a:t>Nolu</a:t>
            </a:r>
            <a:r>
              <a:rPr lang="tr-TR" sz="1100" b="1" dirty="0" smtClean="0">
                <a:effectLst/>
                <a:latin typeface="Times New Roman" panose="02020603050405020304" pitchFamily="18" charset="0"/>
                <a:ea typeface="Calibri" panose="020F0502020204030204" pitchFamily="34" charset="0"/>
              </a:rPr>
              <a:t> Halk Sağlığı Laboratuvarı </a:t>
            </a:r>
            <a:endParaRPr lang="tr-TR" sz="1100" b="1" dirty="0"/>
          </a:p>
        </p:txBody>
      </p:sp>
      <p:cxnSp>
        <p:nvCxnSpPr>
          <p:cNvPr id="36" name="Dirsek Bağlayıcısı 35"/>
          <p:cNvCxnSpPr/>
          <p:nvPr/>
        </p:nvCxnSpPr>
        <p:spPr>
          <a:xfrm>
            <a:off x="2776155" y="5511371"/>
            <a:ext cx="718868" cy="19196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irsek Bağlayıcısı 36"/>
          <p:cNvCxnSpPr/>
          <p:nvPr/>
        </p:nvCxnSpPr>
        <p:spPr>
          <a:xfrm rot="10800000" flipV="1">
            <a:off x="8488633" y="5511371"/>
            <a:ext cx="707846" cy="25704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Sağ Ok 38"/>
          <p:cNvSpPr/>
          <p:nvPr/>
        </p:nvSpPr>
        <p:spPr>
          <a:xfrm rot="-10800000">
            <a:off x="1995354" y="4403931"/>
            <a:ext cx="577970" cy="1190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39"/>
          <p:cNvSpPr/>
          <p:nvPr/>
        </p:nvSpPr>
        <p:spPr>
          <a:xfrm>
            <a:off x="261091" y="4285149"/>
            <a:ext cx="1734263" cy="738664"/>
          </a:xfrm>
          <a:prstGeom prst="rect">
            <a:avLst/>
          </a:prstGeom>
        </p:spPr>
        <p:txBody>
          <a:bodyPr wrap="square">
            <a:spAutoFit/>
          </a:bodyPr>
          <a:lstStyle/>
          <a:p>
            <a:r>
              <a:rPr lang="tr-TR" sz="1400" b="1" dirty="0" smtClean="0">
                <a:effectLst/>
                <a:latin typeface="Times New Roman" panose="02020603050405020304" pitchFamily="18" charset="0"/>
                <a:ea typeface="Calibri" panose="020F0502020204030204" pitchFamily="34" charset="0"/>
              </a:rPr>
              <a:t>Kamu kurum/kuruluşu Üniversite</a:t>
            </a:r>
            <a:endParaRPr lang="tr-TR" sz="1400" b="1" dirty="0"/>
          </a:p>
        </p:txBody>
      </p:sp>
      <p:sp>
        <p:nvSpPr>
          <p:cNvPr id="41" name="5-Nokta Yıldız 40"/>
          <p:cNvSpPr/>
          <p:nvPr/>
        </p:nvSpPr>
        <p:spPr>
          <a:xfrm>
            <a:off x="174826" y="4285149"/>
            <a:ext cx="172529" cy="13311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2" name="Düz Ok Bağlayıcısı 41"/>
          <p:cNvCxnSpPr/>
          <p:nvPr/>
        </p:nvCxnSpPr>
        <p:spPr>
          <a:xfrm flipH="1">
            <a:off x="6082043" y="6043811"/>
            <a:ext cx="3897" cy="376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Dikdörtgen 42"/>
          <p:cNvSpPr/>
          <p:nvPr/>
        </p:nvSpPr>
        <p:spPr>
          <a:xfrm>
            <a:off x="2775743" y="6445540"/>
            <a:ext cx="6978993" cy="276999"/>
          </a:xfrm>
          <a:prstGeom prst="rect">
            <a:avLst/>
          </a:prstGeom>
          <a:ln>
            <a:solidFill>
              <a:schemeClr val="tx1"/>
            </a:solidFill>
          </a:ln>
        </p:spPr>
        <p:txBody>
          <a:bodyPr wrap="square">
            <a:spAutoFit/>
          </a:bodyPr>
          <a:lstStyle/>
          <a:p>
            <a:pPr algn="ctr"/>
            <a:r>
              <a:rPr lang="tr-TR" sz="1200" dirty="0" smtClean="0">
                <a:effectLst/>
                <a:latin typeface="Times New Roman" panose="02020603050405020304" pitchFamily="18" charset="0"/>
                <a:ea typeface="Calibri" panose="020F0502020204030204" pitchFamily="34" charset="0"/>
              </a:rPr>
              <a:t>SGK ile doğrulama laboratuvarlarının SUT kapsamında yer alması çalışmasının tamamlanması</a:t>
            </a:r>
          </a:p>
        </p:txBody>
      </p:sp>
      <p:sp>
        <p:nvSpPr>
          <p:cNvPr id="44" name="5-Nokta Yıldız 43"/>
          <p:cNvSpPr/>
          <p:nvPr/>
        </p:nvSpPr>
        <p:spPr>
          <a:xfrm>
            <a:off x="2689478" y="6353297"/>
            <a:ext cx="172529" cy="13311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Yay 26"/>
          <p:cNvSpPr/>
          <p:nvPr/>
        </p:nvSpPr>
        <p:spPr>
          <a:xfrm>
            <a:off x="10710584" y="2730299"/>
            <a:ext cx="1232341" cy="570271"/>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38" name="Yay 37"/>
          <p:cNvSpPr/>
          <p:nvPr/>
        </p:nvSpPr>
        <p:spPr>
          <a:xfrm>
            <a:off x="-36814" y="4206778"/>
            <a:ext cx="1802728" cy="962454"/>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45" name="Yay 44"/>
          <p:cNvSpPr/>
          <p:nvPr/>
        </p:nvSpPr>
        <p:spPr>
          <a:xfrm>
            <a:off x="10356661" y="3766862"/>
            <a:ext cx="1789663" cy="1936473"/>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46" name="Yay 45"/>
          <p:cNvSpPr/>
          <p:nvPr/>
        </p:nvSpPr>
        <p:spPr>
          <a:xfrm>
            <a:off x="2149460" y="5666710"/>
            <a:ext cx="7800785" cy="570271"/>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95580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2997" y="696000"/>
            <a:ext cx="11917062" cy="6038908"/>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00B0F0"/>
              </a:solidFill>
            </a:endParaRPr>
          </a:p>
        </p:txBody>
      </p:sp>
      <p:graphicFrame>
        <p:nvGraphicFramePr>
          <p:cNvPr id="5" name="3 Tablo"/>
          <p:cNvGraphicFramePr>
            <a:graphicFrameLocks noGrp="1"/>
          </p:cNvGraphicFramePr>
          <p:nvPr>
            <p:extLst/>
          </p:nvPr>
        </p:nvGraphicFramePr>
        <p:xfrm>
          <a:off x="1906438" y="171781"/>
          <a:ext cx="8738557" cy="342906"/>
        </p:xfrm>
        <a:graphic>
          <a:graphicData uri="http://schemas.openxmlformats.org/drawingml/2006/table">
            <a:tbl>
              <a:tblPr/>
              <a:tblGrid>
                <a:gridCol w="8738557">
                  <a:extLst>
                    <a:ext uri="{9D8B030D-6E8A-4147-A177-3AD203B41FA5}">
                      <a16:colId xmlns:a16="http://schemas.microsoft.com/office/drawing/2014/main" val="20000"/>
                    </a:ext>
                  </a:extLst>
                </a:gridCol>
              </a:tblGrid>
              <a:tr h="342900">
                <a:tc>
                  <a:txBody>
                    <a:bodyPr/>
                    <a:lstStyle/>
                    <a:p>
                      <a:pPr algn="ctr"/>
                      <a:r>
                        <a:rPr lang="tr-TR" sz="1800" b="1" u="none" dirty="0" smtClean="0"/>
                        <a:t>İşleyiş Esaslarının Hazırlanması ve Eğitim Düzenlenmesi</a:t>
                      </a:r>
                      <a:endParaRPr lang="tr-TR" sz="1800" b="1" u="none" dirty="0"/>
                    </a:p>
                  </a:txBody>
                  <a:tcPr marL="68580" marR="68580" marT="34293" marB="34293">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Dikdörtgen 5"/>
          <p:cNvSpPr/>
          <p:nvPr/>
        </p:nvSpPr>
        <p:spPr>
          <a:xfrm>
            <a:off x="3392342" y="1094935"/>
            <a:ext cx="6096000" cy="646331"/>
          </a:xfrm>
          <a:prstGeom prst="rect">
            <a:avLst/>
          </a:prstGeom>
        </p:spPr>
        <p:txBody>
          <a:bodyPr>
            <a:spAutoFit/>
          </a:bodyPr>
          <a:lstStyle/>
          <a:p>
            <a:pPr algn="ctr"/>
            <a:r>
              <a:rPr lang="tr-TR" sz="1200" dirty="0" smtClean="0">
                <a:effectLst/>
                <a:latin typeface="Times New Roman" panose="02020603050405020304" pitchFamily="18" charset="0"/>
                <a:ea typeface="Calibri" panose="020F0502020204030204" pitchFamily="34" charset="0"/>
              </a:rPr>
              <a:t>Hacettepe Üniversitesi Adli Toksikoloji Ana Bilim Dalı, Dokuz Eylül Üniversitesi Tıp Fakültesi, Kayseri EAH, GATA, SGK, Ordu Devlet Hastanesi, Ege Üniversitesi Madde Bağımlılığı, Toksikoloji, İlaç Bilimleri Enstitüsü, Ankara EAH iş birliğinde </a:t>
            </a:r>
            <a:r>
              <a:rPr lang="tr-TR" sz="1200" b="1" dirty="0" smtClean="0">
                <a:effectLst/>
                <a:latin typeface="Times New Roman" panose="02020603050405020304" pitchFamily="18" charset="0"/>
                <a:ea typeface="Calibri" panose="020F0502020204030204" pitchFamily="34" charset="0"/>
              </a:rPr>
              <a:t>komisyon oluşturulması </a:t>
            </a:r>
            <a:r>
              <a:rPr lang="tr-TR" sz="1200" dirty="0" smtClean="0">
                <a:effectLst/>
                <a:latin typeface="Times New Roman" panose="02020603050405020304" pitchFamily="18" charset="0"/>
                <a:ea typeface="Calibri" panose="020F0502020204030204" pitchFamily="34" charset="0"/>
              </a:rPr>
              <a:t>(2015)</a:t>
            </a:r>
            <a:endParaRPr lang="tr-TR" sz="1200" dirty="0"/>
          </a:p>
        </p:txBody>
      </p:sp>
      <p:cxnSp>
        <p:nvCxnSpPr>
          <p:cNvPr id="7" name="Düz Ok Bağlayıcısı 6"/>
          <p:cNvCxnSpPr/>
          <p:nvPr/>
        </p:nvCxnSpPr>
        <p:spPr>
          <a:xfrm>
            <a:off x="6312254" y="1850812"/>
            <a:ext cx="2678" cy="553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878" y="1057001"/>
            <a:ext cx="2543756" cy="224979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9" name="Dikdörtgen 8"/>
          <p:cNvSpPr/>
          <p:nvPr/>
        </p:nvSpPr>
        <p:spPr>
          <a:xfrm>
            <a:off x="3280889" y="2660465"/>
            <a:ext cx="6096000" cy="646331"/>
          </a:xfrm>
          <a:prstGeom prst="rect">
            <a:avLst/>
          </a:prstGeom>
        </p:spPr>
        <p:txBody>
          <a:bodyPr>
            <a:spAutoFit/>
          </a:bodyPr>
          <a:lstStyle/>
          <a:p>
            <a:pPr algn="ctr"/>
            <a:r>
              <a:rPr lang="tr-TR" sz="1200" dirty="0" smtClean="0">
                <a:effectLst/>
                <a:latin typeface="Times New Roman" panose="02020603050405020304" pitchFamily="18" charset="0"/>
                <a:ea typeface="Calibri" panose="020F0502020204030204" pitchFamily="34" charset="0"/>
              </a:rPr>
              <a:t>İdrar Numunelerinde Yasadışı ve Kötüye Kullanılan İlaç ve Madde Analizi Yapan Tıbbi Laboratuvarlar ile Madde Bağımlılığı Teşhis ve Tedavi merkezlerindeki Tıbbi Laboratuvarların </a:t>
            </a:r>
            <a:r>
              <a:rPr lang="tr-TR" sz="1200" b="1" dirty="0" smtClean="0">
                <a:effectLst/>
                <a:latin typeface="Times New Roman" panose="02020603050405020304" pitchFamily="18" charset="0"/>
                <a:ea typeface="Calibri" panose="020F0502020204030204" pitchFamily="34" charset="0"/>
              </a:rPr>
              <a:t>İşleyiş Esasları </a:t>
            </a:r>
            <a:r>
              <a:rPr lang="tr-TR" sz="1200" dirty="0" smtClean="0">
                <a:effectLst/>
                <a:latin typeface="Times New Roman" panose="02020603050405020304" pitchFamily="18" charset="0"/>
                <a:ea typeface="Calibri" panose="020F0502020204030204" pitchFamily="34" charset="0"/>
              </a:rPr>
              <a:t>(2016)</a:t>
            </a:r>
            <a:endParaRPr lang="tr-TR" sz="1200" dirty="0"/>
          </a:p>
        </p:txBody>
      </p:sp>
      <p:cxnSp>
        <p:nvCxnSpPr>
          <p:cNvPr id="10" name="Düz Ok Bağlayıcısı 9"/>
          <p:cNvCxnSpPr/>
          <p:nvPr/>
        </p:nvCxnSpPr>
        <p:spPr>
          <a:xfrm>
            <a:off x="6314932" y="3548211"/>
            <a:ext cx="2678" cy="553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tı 10"/>
          <p:cNvSpPr/>
          <p:nvPr/>
        </p:nvSpPr>
        <p:spPr>
          <a:xfrm>
            <a:off x="554574" y="1850812"/>
            <a:ext cx="365118" cy="28317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323391" y="4199340"/>
            <a:ext cx="6096000" cy="707886"/>
          </a:xfrm>
          <a:prstGeom prst="rect">
            <a:avLst/>
          </a:prstGeom>
        </p:spPr>
        <p:txBody>
          <a:bodyPr>
            <a:spAutoFit/>
          </a:bodyPr>
          <a:lstStyle/>
          <a:p>
            <a:pPr algn="ctr"/>
            <a:r>
              <a:rPr lang="tr-TR" sz="1200" dirty="0" smtClean="0">
                <a:effectLst/>
                <a:latin typeface="Times New Roman" panose="02020603050405020304" pitchFamily="18" charset="0"/>
                <a:ea typeface="Calibri" panose="020F0502020204030204" pitchFamily="34" charset="0"/>
              </a:rPr>
              <a:t>Yasadışı ve Kötüye Kullanılan İlaç ve Madde Analizi Yapan </a:t>
            </a:r>
          </a:p>
          <a:p>
            <a:pPr algn="ctr"/>
            <a:r>
              <a:rPr lang="tr-TR" sz="1400" b="1" dirty="0" smtClean="0">
                <a:effectLst/>
                <a:latin typeface="Times New Roman" panose="02020603050405020304" pitchFamily="18" charset="0"/>
                <a:ea typeface="Calibri" panose="020F0502020204030204" pitchFamily="34" charset="0"/>
              </a:rPr>
              <a:t>Tıbbi Laboratuvarlar Uzmanı Eğitimi </a:t>
            </a:r>
          </a:p>
          <a:p>
            <a:pPr algn="ctr"/>
            <a:r>
              <a:rPr lang="tr-TR" sz="1400" dirty="0" smtClean="0">
                <a:effectLst/>
                <a:latin typeface="Times New Roman" panose="02020603050405020304" pitchFamily="18" charset="0"/>
                <a:ea typeface="Calibri" panose="020F0502020204030204" pitchFamily="34" charset="0"/>
              </a:rPr>
              <a:t>(</a:t>
            </a:r>
            <a:r>
              <a:rPr lang="tr-TR" sz="1400" b="1" dirty="0" smtClean="0">
                <a:effectLst/>
                <a:latin typeface="Times New Roman" panose="02020603050405020304" pitchFamily="18" charset="0"/>
                <a:ea typeface="Calibri" panose="020F0502020204030204" pitchFamily="34" charset="0"/>
              </a:rPr>
              <a:t>100 tıbbi biyokimya uzmanı</a:t>
            </a:r>
            <a:r>
              <a:rPr lang="tr-TR" sz="1400" dirty="0" smtClean="0">
                <a:effectLst/>
                <a:latin typeface="Times New Roman" panose="02020603050405020304" pitchFamily="18" charset="0"/>
                <a:ea typeface="Calibri" panose="020F0502020204030204" pitchFamily="34" charset="0"/>
              </a:rPr>
              <a:t>,)</a:t>
            </a:r>
            <a:endParaRPr lang="tr-TR" sz="1400" dirty="0"/>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273" y="2874567"/>
            <a:ext cx="2004402" cy="1227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1148" y="1307811"/>
            <a:ext cx="1406105" cy="1345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469" y="4357227"/>
            <a:ext cx="2151051" cy="819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yasadisi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2521" y="5389529"/>
            <a:ext cx="1423357" cy="1219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İçerik Yer Tutucusu 3"/>
          <p:cNvSpPr txBox="1">
            <a:spLocks/>
          </p:cNvSpPr>
          <p:nvPr/>
        </p:nvSpPr>
        <p:spPr bwMode="auto">
          <a:xfrm>
            <a:off x="430118" y="4309890"/>
            <a:ext cx="4310063" cy="22991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tr-TR" altLang="tr-TR" sz="1400" b="1" i="1" u="sng"/>
              <a:t>Yasadışı Madde Analizi Yapan Lab.</a:t>
            </a:r>
          </a:p>
          <a:p>
            <a:pPr algn="just">
              <a:buFont typeface="Arial" panose="020B0604020202020204" pitchFamily="34" charset="0"/>
              <a:buNone/>
            </a:pPr>
            <a:r>
              <a:rPr lang="tr-TR" altLang="tr-TR" sz="1400"/>
              <a:t>       </a:t>
            </a:r>
          </a:p>
        </p:txBody>
      </p:sp>
      <p:graphicFrame>
        <p:nvGraphicFramePr>
          <p:cNvPr id="18" name="Tablo 17"/>
          <p:cNvGraphicFramePr>
            <a:graphicFrameLocks noGrp="1"/>
          </p:cNvGraphicFramePr>
          <p:nvPr>
            <p:extLst>
              <p:ext uri="{D42A27DB-BD31-4B8C-83A1-F6EECF244321}">
                <p14:modId xmlns:p14="http://schemas.microsoft.com/office/powerpoint/2010/main" val="784254380"/>
              </p:ext>
            </p:extLst>
          </p:nvPr>
        </p:nvGraphicFramePr>
        <p:xfrm>
          <a:off x="720257" y="4894487"/>
          <a:ext cx="3455663" cy="1268896"/>
        </p:xfrm>
        <a:graphic>
          <a:graphicData uri="http://schemas.openxmlformats.org/drawingml/2006/table">
            <a:tbl>
              <a:tblPr firstRow="1" bandRow="1">
                <a:tableStyleId>{8FD4443E-F989-4FC4-A0C8-D5A2AF1F390B}</a:tableStyleId>
              </a:tblPr>
              <a:tblGrid>
                <a:gridCol w="863916">
                  <a:extLst>
                    <a:ext uri="{9D8B030D-6E8A-4147-A177-3AD203B41FA5}">
                      <a16:colId xmlns:a16="http://schemas.microsoft.com/office/drawing/2014/main" val="20000"/>
                    </a:ext>
                  </a:extLst>
                </a:gridCol>
                <a:gridCol w="2591747">
                  <a:extLst>
                    <a:ext uri="{9D8B030D-6E8A-4147-A177-3AD203B41FA5}">
                      <a16:colId xmlns:a16="http://schemas.microsoft.com/office/drawing/2014/main" val="20001"/>
                    </a:ext>
                  </a:extLst>
                </a:gridCol>
              </a:tblGrid>
              <a:tr h="317224">
                <a:tc>
                  <a:txBody>
                    <a:bodyPr/>
                    <a:lstStyle/>
                    <a:p>
                      <a:pPr algn="ctr"/>
                      <a:r>
                        <a:rPr lang="tr-TR" sz="1400" dirty="0" smtClean="0"/>
                        <a:t>Yıllar</a:t>
                      </a:r>
                      <a:endParaRPr lang="tr-TR" sz="1400" dirty="0"/>
                    </a:p>
                  </a:txBody>
                  <a:tcPr marL="91448" marR="91448" marT="45721" marB="45721"/>
                </a:tc>
                <a:tc>
                  <a:txBody>
                    <a:bodyPr/>
                    <a:lstStyle/>
                    <a:p>
                      <a:pPr algn="ctr"/>
                      <a:r>
                        <a:rPr lang="tr-TR" sz="1400" dirty="0" smtClean="0"/>
                        <a:t>Uygunsuzluk Oranı</a:t>
                      </a:r>
                      <a:endParaRPr lang="tr-TR" sz="1400" dirty="0"/>
                    </a:p>
                  </a:txBody>
                  <a:tcPr marL="91448" marR="91448" marT="45721" marB="45721"/>
                </a:tc>
                <a:extLst>
                  <a:ext uri="{0D108BD9-81ED-4DB2-BD59-A6C34878D82A}">
                    <a16:rowId xmlns:a16="http://schemas.microsoft.com/office/drawing/2014/main" val="10000"/>
                  </a:ext>
                </a:extLst>
              </a:tr>
              <a:tr h="317224">
                <a:tc>
                  <a:txBody>
                    <a:bodyPr/>
                    <a:lstStyle/>
                    <a:p>
                      <a:pPr algn="ctr"/>
                      <a:r>
                        <a:rPr lang="tr-TR" sz="1400" dirty="0" smtClean="0"/>
                        <a:t>2014(18)</a:t>
                      </a:r>
                      <a:endParaRPr lang="tr-TR" sz="1400" dirty="0"/>
                    </a:p>
                  </a:txBody>
                  <a:tcPr marL="91448" marR="91448" marT="45721" marB="45721"/>
                </a:tc>
                <a:tc>
                  <a:txBody>
                    <a:bodyPr/>
                    <a:lstStyle/>
                    <a:p>
                      <a:pPr algn="ctr"/>
                      <a:r>
                        <a:rPr lang="tr-TR" sz="1400" b="1" dirty="0" smtClean="0">
                          <a:solidFill>
                            <a:schemeClr val="bg1">
                              <a:lumMod val="95000"/>
                            </a:schemeClr>
                          </a:solidFill>
                        </a:rPr>
                        <a:t>%43</a:t>
                      </a:r>
                      <a:endParaRPr lang="tr-TR" sz="1400" b="1" dirty="0">
                        <a:solidFill>
                          <a:schemeClr val="bg1">
                            <a:lumMod val="95000"/>
                          </a:schemeClr>
                        </a:solidFill>
                      </a:endParaRPr>
                    </a:p>
                  </a:txBody>
                  <a:tcPr marL="91448" marR="91448" marT="45721" marB="45721"/>
                </a:tc>
                <a:extLst>
                  <a:ext uri="{0D108BD9-81ED-4DB2-BD59-A6C34878D82A}">
                    <a16:rowId xmlns:a16="http://schemas.microsoft.com/office/drawing/2014/main" val="10001"/>
                  </a:ext>
                </a:extLst>
              </a:tr>
              <a:tr h="317224">
                <a:tc>
                  <a:txBody>
                    <a:bodyPr/>
                    <a:lstStyle/>
                    <a:p>
                      <a:pPr algn="ctr"/>
                      <a:r>
                        <a:rPr lang="tr-TR" sz="1400" dirty="0" smtClean="0"/>
                        <a:t>2015</a:t>
                      </a:r>
                      <a:endParaRPr lang="tr-TR" sz="1400" dirty="0"/>
                    </a:p>
                  </a:txBody>
                  <a:tcPr marL="91448" marR="91448" marT="45721" marB="45721"/>
                </a:tc>
                <a:tc>
                  <a:txBody>
                    <a:bodyPr/>
                    <a:lstStyle/>
                    <a:p>
                      <a:pPr algn="ctr"/>
                      <a:r>
                        <a:rPr lang="tr-TR" sz="1400" dirty="0" smtClean="0"/>
                        <a:t>%12</a:t>
                      </a:r>
                      <a:endParaRPr lang="tr-TR" sz="1400" dirty="0"/>
                    </a:p>
                  </a:txBody>
                  <a:tcPr marL="91448" marR="91448" marT="45721" marB="45721"/>
                </a:tc>
                <a:extLst>
                  <a:ext uri="{0D108BD9-81ED-4DB2-BD59-A6C34878D82A}">
                    <a16:rowId xmlns:a16="http://schemas.microsoft.com/office/drawing/2014/main" val="10002"/>
                  </a:ext>
                </a:extLst>
              </a:tr>
              <a:tr h="317224">
                <a:tc>
                  <a:txBody>
                    <a:bodyPr/>
                    <a:lstStyle/>
                    <a:p>
                      <a:pPr algn="ctr"/>
                      <a:r>
                        <a:rPr lang="tr-TR" sz="1400" dirty="0" smtClean="0"/>
                        <a:t>2016(68)</a:t>
                      </a:r>
                      <a:endParaRPr lang="tr-TR" sz="1400" dirty="0"/>
                    </a:p>
                  </a:txBody>
                  <a:tcPr marL="91448" marR="91448" marT="45721" marB="45721"/>
                </a:tc>
                <a:tc>
                  <a:txBody>
                    <a:bodyPr/>
                    <a:lstStyle/>
                    <a:p>
                      <a:pPr algn="ctr"/>
                      <a:r>
                        <a:rPr lang="tr-TR" sz="1400" b="1" dirty="0" smtClean="0">
                          <a:solidFill>
                            <a:schemeClr val="bg1">
                              <a:lumMod val="95000"/>
                            </a:schemeClr>
                          </a:solidFill>
                        </a:rPr>
                        <a:t>%4,5</a:t>
                      </a:r>
                      <a:endParaRPr lang="tr-TR" sz="1400" b="1" dirty="0">
                        <a:solidFill>
                          <a:schemeClr val="bg1">
                            <a:lumMod val="95000"/>
                          </a:schemeClr>
                        </a:solidFill>
                      </a:endParaRPr>
                    </a:p>
                  </a:txBody>
                  <a:tcPr marL="91448" marR="91448" marT="45721" marB="45721"/>
                </a:tc>
                <a:extLst>
                  <a:ext uri="{0D108BD9-81ED-4DB2-BD59-A6C34878D82A}">
                    <a16:rowId xmlns:a16="http://schemas.microsoft.com/office/drawing/2014/main" val="10003"/>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452823508"/>
              </p:ext>
            </p:extLst>
          </p:nvPr>
        </p:nvGraphicFramePr>
        <p:xfrm>
          <a:off x="720257" y="6159276"/>
          <a:ext cx="3455663" cy="370840"/>
        </p:xfrm>
        <a:graphic>
          <a:graphicData uri="http://schemas.openxmlformats.org/drawingml/2006/table">
            <a:tbl>
              <a:tblPr firstRow="1" bandRow="1">
                <a:tableStyleId>{5C22544A-7EE6-4342-B048-85BDC9FD1C3A}</a:tableStyleId>
              </a:tblPr>
              <a:tblGrid>
                <a:gridCol w="3455663">
                  <a:extLst>
                    <a:ext uri="{9D8B030D-6E8A-4147-A177-3AD203B41FA5}">
                      <a16:colId xmlns:a16="http://schemas.microsoft.com/office/drawing/2014/main" val="1702813064"/>
                    </a:ext>
                  </a:extLst>
                </a:gridCol>
              </a:tblGrid>
              <a:tr h="370840">
                <a:tc>
                  <a:txBody>
                    <a:bodyPr/>
                    <a:lstStyle/>
                    <a:p>
                      <a:r>
                        <a:rPr lang="tr-TR" dirty="0" smtClean="0"/>
                        <a:t>2017(111)                   %3</a:t>
                      </a:r>
                      <a:endParaRPr lang="tr-TR" dirty="0"/>
                    </a:p>
                  </a:txBody>
                  <a:tcPr/>
                </a:tc>
                <a:extLst>
                  <a:ext uri="{0D108BD9-81ED-4DB2-BD59-A6C34878D82A}">
                    <a16:rowId xmlns:a16="http://schemas.microsoft.com/office/drawing/2014/main" val="1381352280"/>
                  </a:ext>
                </a:extLst>
              </a:tr>
            </a:tbl>
          </a:graphicData>
        </a:graphic>
      </p:graphicFrame>
      <p:sp>
        <p:nvSpPr>
          <p:cNvPr id="19" name="Yay 18"/>
          <p:cNvSpPr/>
          <p:nvPr/>
        </p:nvSpPr>
        <p:spPr>
          <a:xfrm>
            <a:off x="4466058" y="4039256"/>
            <a:ext cx="4143643" cy="962454"/>
          </a:xfrm>
          <a:prstGeom prst="arc">
            <a:avLst>
              <a:gd name="adj1" fmla="val 16200000"/>
              <a:gd name="adj2" fmla="val 15632348"/>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3" name="Sağ Ok 2"/>
          <p:cNvSpPr/>
          <p:nvPr/>
        </p:nvSpPr>
        <p:spPr>
          <a:xfrm>
            <a:off x="4857134" y="5561167"/>
            <a:ext cx="953729" cy="4074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6101527" y="5423710"/>
            <a:ext cx="2688511" cy="682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rgbClr val="FF0000"/>
                </a:solidFill>
              </a:rPr>
              <a:t>Ulusalarası</a:t>
            </a:r>
            <a:r>
              <a:rPr lang="tr-TR" b="1" dirty="0" smtClean="0">
                <a:solidFill>
                  <a:srgbClr val="FF0000"/>
                </a:solidFill>
              </a:rPr>
              <a:t> yayın </a:t>
            </a:r>
            <a:endParaRPr lang="tr-TR" b="1" dirty="0">
              <a:solidFill>
                <a:srgbClr val="FF0000"/>
              </a:solidFill>
            </a:endParaRPr>
          </a:p>
        </p:txBody>
      </p:sp>
      <p:graphicFrame>
        <p:nvGraphicFramePr>
          <p:cNvPr id="22" name="Tablo 21"/>
          <p:cNvGraphicFramePr>
            <a:graphicFrameLocks noGrp="1"/>
          </p:cNvGraphicFramePr>
          <p:nvPr>
            <p:extLst>
              <p:ext uri="{D42A27DB-BD31-4B8C-83A1-F6EECF244321}">
                <p14:modId xmlns:p14="http://schemas.microsoft.com/office/powerpoint/2010/main" val="2546037943"/>
              </p:ext>
            </p:extLst>
          </p:nvPr>
        </p:nvGraphicFramePr>
        <p:xfrm>
          <a:off x="323139" y="1005732"/>
          <a:ext cx="2957750" cy="2865663"/>
        </p:xfrm>
        <a:graphic>
          <a:graphicData uri="http://schemas.openxmlformats.org/drawingml/2006/table">
            <a:tbl>
              <a:tblPr firstRow="1" bandRow="1">
                <a:tableStyleId>{5C22544A-7EE6-4342-B048-85BDC9FD1C3A}</a:tableStyleId>
              </a:tblPr>
              <a:tblGrid>
                <a:gridCol w="875814">
                  <a:extLst>
                    <a:ext uri="{9D8B030D-6E8A-4147-A177-3AD203B41FA5}">
                      <a16:colId xmlns:a16="http://schemas.microsoft.com/office/drawing/2014/main" val="20000"/>
                    </a:ext>
                  </a:extLst>
                </a:gridCol>
                <a:gridCol w="729086">
                  <a:extLst>
                    <a:ext uri="{9D8B030D-6E8A-4147-A177-3AD203B41FA5}">
                      <a16:colId xmlns:a16="http://schemas.microsoft.com/office/drawing/2014/main" val="20001"/>
                    </a:ext>
                  </a:extLst>
                </a:gridCol>
                <a:gridCol w="741006">
                  <a:extLst>
                    <a:ext uri="{9D8B030D-6E8A-4147-A177-3AD203B41FA5}">
                      <a16:colId xmlns:a16="http://schemas.microsoft.com/office/drawing/2014/main" val="20002"/>
                    </a:ext>
                  </a:extLst>
                </a:gridCol>
                <a:gridCol w="611844">
                  <a:extLst>
                    <a:ext uri="{9D8B030D-6E8A-4147-A177-3AD203B41FA5}">
                      <a16:colId xmlns:a16="http://schemas.microsoft.com/office/drawing/2014/main" val="20003"/>
                    </a:ext>
                  </a:extLst>
                </a:gridCol>
              </a:tblGrid>
              <a:tr h="561638">
                <a:tc>
                  <a:txBody>
                    <a:bodyPr/>
                    <a:lstStyle/>
                    <a:p>
                      <a:pPr algn="ctr"/>
                      <a:endParaRPr lang="tr-TR" sz="900" dirty="0" smtClean="0">
                        <a:solidFill>
                          <a:schemeClr val="tx1"/>
                        </a:solidFill>
                      </a:endParaRPr>
                    </a:p>
                    <a:p>
                      <a:pPr algn="ctr"/>
                      <a:r>
                        <a:rPr lang="tr-TR" sz="900" dirty="0" smtClean="0">
                          <a:solidFill>
                            <a:schemeClr val="tx1"/>
                          </a:solidFill>
                        </a:rPr>
                        <a:t>TESTLER</a:t>
                      </a:r>
                      <a:endParaRPr lang="tr-TR" sz="9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tr-TR" sz="900" dirty="0" smtClean="0">
                        <a:solidFill>
                          <a:schemeClr val="tx1"/>
                        </a:solidFill>
                      </a:endParaRPr>
                    </a:p>
                    <a:p>
                      <a:r>
                        <a:rPr lang="tr-TR" sz="900" dirty="0" smtClean="0">
                          <a:solidFill>
                            <a:schemeClr val="tx1"/>
                          </a:solidFill>
                        </a:rPr>
                        <a:t>KURUM</a:t>
                      </a:r>
                      <a:endParaRPr lang="tr-TR" sz="9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900" dirty="0" smtClean="0">
                          <a:solidFill>
                            <a:schemeClr val="tx1"/>
                          </a:solidFill>
                        </a:rPr>
                        <a:t>TARAMA LABORATUVARLARI (168)</a:t>
                      </a:r>
                      <a:endParaRPr lang="tr-TR" sz="9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900" dirty="0" smtClean="0">
                          <a:solidFill>
                            <a:schemeClr val="tx1"/>
                          </a:solidFill>
                        </a:rPr>
                        <a:t>DOĞRULAMA LABORATUVARLARI (4)</a:t>
                      </a:r>
                      <a:endParaRPr lang="tr-TR" sz="9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442503">
                <a:tc rowSpan="4">
                  <a:txBody>
                    <a:bodyPr/>
                    <a:lstStyle/>
                    <a:p>
                      <a:r>
                        <a:rPr lang="tr-TR" sz="900" dirty="0" smtClean="0"/>
                        <a:t>Amfetaminler</a:t>
                      </a:r>
                    </a:p>
                    <a:p>
                      <a:r>
                        <a:rPr lang="tr-TR" sz="900" dirty="0" err="1" smtClean="0"/>
                        <a:t>Benzodiazepin</a:t>
                      </a:r>
                      <a:endParaRPr lang="tr-TR" sz="900" dirty="0" smtClean="0"/>
                    </a:p>
                    <a:p>
                      <a:r>
                        <a:rPr lang="tr-TR" sz="900" dirty="0" smtClean="0"/>
                        <a:t>Kokain</a:t>
                      </a:r>
                    </a:p>
                    <a:p>
                      <a:r>
                        <a:rPr lang="tr-TR" sz="900" dirty="0" err="1" smtClean="0"/>
                        <a:t>Opiatlar</a:t>
                      </a:r>
                      <a:endParaRPr lang="tr-TR" sz="900" dirty="0" smtClean="0"/>
                    </a:p>
                    <a:p>
                      <a:r>
                        <a:rPr lang="tr-TR" sz="900" dirty="0" smtClean="0"/>
                        <a:t>Esrar</a:t>
                      </a:r>
                    </a:p>
                    <a:p>
                      <a:r>
                        <a:rPr lang="tr-TR" sz="900" dirty="0" err="1" smtClean="0"/>
                        <a:t>Buprenorfin</a:t>
                      </a:r>
                      <a:endParaRPr lang="tr-TR" sz="900" dirty="0" smtClean="0"/>
                    </a:p>
                    <a:p>
                      <a:r>
                        <a:rPr lang="tr-TR" sz="900" dirty="0" smtClean="0"/>
                        <a:t>Sentetik </a:t>
                      </a:r>
                      <a:r>
                        <a:rPr lang="tr-TR" sz="900" dirty="0" err="1" smtClean="0"/>
                        <a:t>kannobinoidler</a:t>
                      </a:r>
                      <a:endParaRPr lang="tr-TR" sz="900" dirty="0" smtClean="0"/>
                    </a:p>
                    <a:p>
                      <a:r>
                        <a:rPr lang="tr-TR" sz="900" dirty="0" err="1" smtClean="0"/>
                        <a:t>Barbitüratlar</a:t>
                      </a:r>
                      <a:endParaRPr lang="tr-TR" sz="900" dirty="0" smtClean="0"/>
                    </a:p>
                    <a:p>
                      <a:r>
                        <a:rPr lang="tr-TR" sz="900" dirty="0" smtClean="0"/>
                        <a:t>Sentetik </a:t>
                      </a:r>
                      <a:r>
                        <a:rPr lang="tr-TR" sz="900" dirty="0" err="1" smtClean="0"/>
                        <a:t>katinonlar</a:t>
                      </a:r>
                      <a:endParaRPr lang="tr-TR" sz="900" dirty="0" smtClean="0"/>
                    </a:p>
                    <a:p>
                      <a:r>
                        <a:rPr lang="tr-TR" sz="900" dirty="0" smtClean="0"/>
                        <a:t>Eroin</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dirty="0" smtClean="0">
                        <a:solidFill>
                          <a:schemeClr val="tx1"/>
                        </a:solidFill>
                      </a:endParaRPr>
                    </a:p>
                    <a:p>
                      <a:pPr algn="ctr"/>
                      <a:r>
                        <a:rPr lang="tr-TR" sz="1000" dirty="0" smtClean="0">
                          <a:solidFill>
                            <a:schemeClr val="tx1"/>
                          </a:solidFill>
                        </a:rPr>
                        <a:t>KAMU</a:t>
                      </a:r>
                      <a:endParaRPr lang="tr-TR" sz="10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b="1" i="0" dirty="0" smtClean="0">
                        <a:solidFill>
                          <a:schemeClr val="tx1"/>
                        </a:solidFill>
                      </a:endParaRPr>
                    </a:p>
                    <a:p>
                      <a:pPr algn="ctr"/>
                      <a:r>
                        <a:rPr lang="tr-TR" sz="1000" b="1" i="0" dirty="0" smtClean="0">
                          <a:solidFill>
                            <a:schemeClr val="tx1"/>
                          </a:solidFill>
                        </a:rPr>
                        <a:t>111</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b="1" i="0" dirty="0" smtClean="0">
                        <a:solidFill>
                          <a:schemeClr val="tx1"/>
                        </a:solidFill>
                      </a:endParaRPr>
                    </a:p>
                    <a:p>
                      <a:pPr algn="ctr"/>
                      <a:r>
                        <a:rPr lang="tr-TR" sz="1000" b="1" i="0" dirty="0" smtClean="0">
                          <a:solidFill>
                            <a:schemeClr val="tx1"/>
                          </a:solidFill>
                        </a:rPr>
                        <a:t>1</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442503">
                <a:tc vMerge="1">
                  <a:txBody>
                    <a:bodyPr/>
                    <a:lstStyle/>
                    <a:p>
                      <a:endParaRPr lang="tr-TR" dirty="0"/>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dirty="0" smtClean="0">
                        <a:solidFill>
                          <a:schemeClr val="tx1"/>
                        </a:solidFill>
                      </a:endParaRPr>
                    </a:p>
                    <a:p>
                      <a:pPr algn="ctr"/>
                      <a:r>
                        <a:rPr lang="tr-TR" sz="1000" dirty="0" smtClean="0">
                          <a:solidFill>
                            <a:schemeClr val="tx1"/>
                          </a:solidFill>
                        </a:rPr>
                        <a:t>ÜNİVERSİTE</a:t>
                      </a:r>
                      <a:endParaRPr lang="tr-TR" sz="10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b="1" i="0" dirty="0" smtClean="0">
                        <a:solidFill>
                          <a:schemeClr val="tx1"/>
                        </a:solidFill>
                      </a:endParaRPr>
                    </a:p>
                    <a:p>
                      <a:pPr algn="ctr"/>
                      <a:r>
                        <a:rPr lang="tr-TR" sz="1000" b="1" i="0" dirty="0" smtClean="0">
                          <a:solidFill>
                            <a:schemeClr val="tx1"/>
                          </a:solidFill>
                        </a:rPr>
                        <a:t>24</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b="1" i="0" dirty="0" smtClean="0">
                        <a:solidFill>
                          <a:schemeClr val="tx1"/>
                        </a:solidFill>
                      </a:endParaRPr>
                    </a:p>
                    <a:p>
                      <a:pPr algn="ctr"/>
                      <a:r>
                        <a:rPr lang="tr-TR" sz="1000" b="1" i="0" dirty="0" smtClean="0">
                          <a:solidFill>
                            <a:schemeClr val="tx1"/>
                          </a:solidFill>
                        </a:rPr>
                        <a:t>2</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578658">
                <a:tc vMerge="1">
                  <a:txBody>
                    <a:bodyPr/>
                    <a:lstStyle/>
                    <a:p>
                      <a:endParaRPr lang="tr-TR" dirty="0"/>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000" dirty="0" smtClean="0">
                          <a:solidFill>
                            <a:schemeClr val="tx1"/>
                          </a:solidFill>
                        </a:rPr>
                        <a:t>ÖZEL SAĞLIK KURULUŞU</a:t>
                      </a:r>
                      <a:endParaRPr lang="tr-TR" sz="10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b="1" i="0" dirty="0" smtClean="0">
                        <a:solidFill>
                          <a:schemeClr val="tx1"/>
                        </a:solidFill>
                      </a:endParaRPr>
                    </a:p>
                    <a:p>
                      <a:pPr algn="ctr"/>
                      <a:r>
                        <a:rPr lang="tr-TR" sz="1000" b="1" i="0" dirty="0" smtClean="0">
                          <a:solidFill>
                            <a:schemeClr val="tx1"/>
                          </a:solidFill>
                        </a:rPr>
                        <a:t>33</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tr-TR" sz="1000" b="1" i="0" dirty="0" smtClean="0">
                        <a:solidFill>
                          <a:schemeClr val="tx1"/>
                        </a:solidFill>
                      </a:endParaRPr>
                    </a:p>
                    <a:p>
                      <a:pPr algn="ctr"/>
                      <a:r>
                        <a:rPr lang="tr-TR" sz="1000" b="1" i="0" dirty="0" smtClean="0">
                          <a:solidFill>
                            <a:schemeClr val="tx1"/>
                          </a:solidFill>
                        </a:rPr>
                        <a:t>0</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333949">
                <a:tc vMerge="1">
                  <a:txBody>
                    <a:bodyPr/>
                    <a:lstStyle/>
                    <a:p>
                      <a:endParaRPr lang="tr-TR" sz="800" dirty="0" smtClean="0"/>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000" dirty="0" smtClean="0">
                          <a:solidFill>
                            <a:schemeClr val="tx1"/>
                          </a:solidFill>
                        </a:rPr>
                        <a:t>HALK SAĞLIĞI</a:t>
                      </a:r>
                      <a:endParaRPr lang="tr-TR" sz="100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000" b="1" i="0" dirty="0" smtClean="0">
                          <a:solidFill>
                            <a:schemeClr val="tx1"/>
                          </a:solidFill>
                        </a:rPr>
                        <a:t>0</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tr-TR" sz="1000" b="1" i="0" dirty="0" smtClean="0">
                          <a:solidFill>
                            <a:schemeClr val="tx1"/>
                          </a:solidFill>
                        </a:rPr>
                        <a:t>1</a:t>
                      </a:r>
                      <a:endParaRPr lang="tr-TR" sz="1000" b="1" i="0" dirty="0">
                        <a:solidFill>
                          <a:schemeClr val="tx1"/>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95021540"/>
                  </a:ext>
                </a:extLst>
              </a:tr>
            </a:tbl>
          </a:graphicData>
        </a:graphic>
      </p:graphicFrame>
    </p:spTree>
    <p:extLst>
      <p:ext uri="{BB962C8B-B14F-4D97-AF65-F5344CB8AC3E}">
        <p14:creationId xmlns:p14="http://schemas.microsoft.com/office/powerpoint/2010/main" val="112481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p:cNvSpPr>
          <p:nvPr/>
        </p:nvSpPr>
        <p:spPr>
          <a:xfrm>
            <a:off x="789140" y="903646"/>
            <a:ext cx="5775171" cy="5761038"/>
          </a:xfrm>
          <a:prstGeom prst="rect">
            <a:avLst/>
          </a:prstGeom>
          <a:ln>
            <a:solidFill>
              <a:srgbClr val="FF0000"/>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altLang="tr-TR" sz="1400" b="1" i="1" u="sng" dirty="0" smtClean="0"/>
              <a:t>DKD Merkezi Değerlendirme Sistemi</a:t>
            </a:r>
          </a:p>
          <a:p>
            <a:pPr marL="0" indent="0" algn="just">
              <a:buFont typeface="Arial" panose="020B0604020202020204" pitchFamily="34" charset="0"/>
              <a:buNone/>
            </a:pPr>
            <a:r>
              <a:rPr lang="tr-TR" altLang="tr-TR" sz="1400" dirty="0" smtClean="0"/>
              <a:t>      </a:t>
            </a:r>
          </a:p>
          <a:p>
            <a:pPr algn="just"/>
            <a:r>
              <a:rPr lang="tr-TR" altLang="tr-TR" sz="1400" dirty="0" smtClean="0"/>
              <a:t> </a:t>
            </a:r>
            <a:r>
              <a:rPr lang="tr-TR" altLang="tr-TR" sz="1400" b="1" dirty="0" smtClean="0"/>
              <a:t>16 parametre </a:t>
            </a:r>
            <a:r>
              <a:rPr lang="tr-TR" altLang="tr-TR" sz="1400" b="1" dirty="0" smtClean="0">
                <a:solidFill>
                  <a:srgbClr val="FF0000"/>
                </a:solidFill>
              </a:rPr>
              <a:t>25 parametreye</a:t>
            </a:r>
            <a:r>
              <a:rPr lang="tr-TR" altLang="tr-TR" sz="1400" b="1" dirty="0" smtClean="0"/>
              <a:t> çıkartıldı.</a:t>
            </a:r>
          </a:p>
          <a:p>
            <a:pPr algn="just"/>
            <a:r>
              <a:rPr lang="tr-TR" altLang="tr-TR" sz="1400" b="1" dirty="0" smtClean="0"/>
              <a:t>   </a:t>
            </a:r>
            <a:r>
              <a:rPr lang="tr-TR" altLang="tr-TR" sz="1400" b="1" u="sng" dirty="0" smtClean="0"/>
              <a:t>HbA1c</a:t>
            </a:r>
            <a:r>
              <a:rPr lang="tr-TR" altLang="tr-TR" sz="1400" b="1" dirty="0" smtClean="0"/>
              <a:t> testi de Dış Kalite Değerlendirme programına dâhil edildi.</a:t>
            </a:r>
          </a:p>
          <a:p>
            <a:pPr algn="just"/>
            <a:r>
              <a:rPr lang="tr-TR" altLang="tr-TR" sz="1400" b="1" dirty="0" smtClean="0"/>
              <a:t>     Mikrobiyoloji laboratuvarlarına ait parametreler de eklenecektir.</a:t>
            </a:r>
            <a:endParaRPr lang="tr-TR" altLang="tr-TR" sz="1400" b="1" dirty="0"/>
          </a:p>
        </p:txBody>
      </p:sp>
      <p:graphicFrame>
        <p:nvGraphicFramePr>
          <p:cNvPr id="5" name="İçerik Yer Tutucusu 1"/>
          <p:cNvGraphicFramePr>
            <a:graphicFrameLocks/>
          </p:cNvGraphicFramePr>
          <p:nvPr>
            <p:extLst>
              <p:ext uri="{D42A27DB-BD31-4B8C-83A1-F6EECF244321}">
                <p14:modId xmlns:p14="http://schemas.microsoft.com/office/powerpoint/2010/main" val="1260804456"/>
              </p:ext>
            </p:extLst>
          </p:nvPr>
        </p:nvGraphicFramePr>
        <p:xfrm>
          <a:off x="1322769" y="3136495"/>
          <a:ext cx="4045103" cy="3087574"/>
        </p:xfrm>
        <a:graphic>
          <a:graphicData uri="http://schemas.openxmlformats.org/drawingml/2006/table">
            <a:tbl>
              <a:tblPr firstRow="1" bandRow="1">
                <a:tableStyleId>{21E4AEA4-8DFA-4A89-87EB-49C32662AFE0}</a:tableStyleId>
              </a:tblPr>
              <a:tblGrid>
                <a:gridCol w="1011276">
                  <a:extLst>
                    <a:ext uri="{9D8B030D-6E8A-4147-A177-3AD203B41FA5}">
                      <a16:colId xmlns:a16="http://schemas.microsoft.com/office/drawing/2014/main" val="20000"/>
                    </a:ext>
                  </a:extLst>
                </a:gridCol>
                <a:gridCol w="3033827">
                  <a:extLst>
                    <a:ext uri="{9D8B030D-6E8A-4147-A177-3AD203B41FA5}">
                      <a16:colId xmlns:a16="http://schemas.microsoft.com/office/drawing/2014/main" val="20001"/>
                    </a:ext>
                  </a:extLst>
                </a:gridCol>
              </a:tblGrid>
              <a:tr h="405238">
                <a:tc>
                  <a:txBody>
                    <a:bodyPr/>
                    <a:lstStyle/>
                    <a:p>
                      <a:pPr algn="ctr"/>
                      <a:r>
                        <a:rPr lang="tr-TR" sz="1600" dirty="0" smtClean="0"/>
                        <a:t>Yıllar</a:t>
                      </a:r>
                      <a:endParaRPr lang="tr-TR" sz="1600" dirty="0"/>
                    </a:p>
                  </a:txBody>
                  <a:tcPr marL="91480" marR="91480" marT="45726" marB="45726"/>
                </a:tc>
                <a:tc>
                  <a:txBody>
                    <a:bodyPr/>
                    <a:lstStyle/>
                    <a:p>
                      <a:pPr algn="ctr"/>
                      <a:r>
                        <a:rPr lang="tr-TR" sz="1600" dirty="0" smtClean="0"/>
                        <a:t>Uygunsuzluk Oranı</a:t>
                      </a:r>
                      <a:endParaRPr lang="tr-TR" sz="1600" dirty="0"/>
                    </a:p>
                  </a:txBody>
                  <a:tcPr marL="91480" marR="91480" marT="45726" marB="45726"/>
                </a:tc>
                <a:extLst>
                  <a:ext uri="{0D108BD9-81ED-4DB2-BD59-A6C34878D82A}">
                    <a16:rowId xmlns:a16="http://schemas.microsoft.com/office/drawing/2014/main" val="10000"/>
                  </a:ext>
                </a:extLst>
              </a:tr>
              <a:tr h="313138">
                <a:tc>
                  <a:txBody>
                    <a:bodyPr/>
                    <a:lstStyle/>
                    <a:p>
                      <a:r>
                        <a:rPr lang="tr-TR" sz="1600" b="1" dirty="0" smtClean="0"/>
                        <a:t>2009</a:t>
                      </a:r>
                      <a:endParaRPr lang="tr-TR" sz="1600" b="1" dirty="0"/>
                    </a:p>
                  </a:txBody>
                  <a:tcPr marL="91480" marR="91480" marT="45726" marB="45726"/>
                </a:tc>
                <a:tc>
                  <a:txBody>
                    <a:bodyPr/>
                    <a:lstStyle/>
                    <a:p>
                      <a:pPr algn="ctr"/>
                      <a:r>
                        <a:rPr lang="tr-TR" sz="1400" b="1" dirty="0" smtClean="0">
                          <a:solidFill>
                            <a:srgbClr val="FF0000"/>
                          </a:solidFill>
                        </a:rPr>
                        <a:t>%80</a:t>
                      </a:r>
                      <a:endParaRPr lang="tr-TR" sz="1400" b="1" dirty="0">
                        <a:solidFill>
                          <a:srgbClr val="FF0000"/>
                        </a:solidFill>
                      </a:endParaRPr>
                    </a:p>
                  </a:txBody>
                  <a:tcPr marL="91480" marR="91480" marT="45726" marB="45726"/>
                </a:tc>
                <a:extLst>
                  <a:ext uri="{0D108BD9-81ED-4DB2-BD59-A6C34878D82A}">
                    <a16:rowId xmlns:a16="http://schemas.microsoft.com/office/drawing/2014/main" val="10001"/>
                  </a:ext>
                </a:extLst>
              </a:tr>
              <a:tr h="313138">
                <a:tc>
                  <a:txBody>
                    <a:bodyPr/>
                    <a:lstStyle/>
                    <a:p>
                      <a:r>
                        <a:rPr lang="tr-TR" sz="1600" b="1" dirty="0" smtClean="0"/>
                        <a:t>2010</a:t>
                      </a:r>
                      <a:endParaRPr lang="tr-TR" sz="1600" b="1" dirty="0"/>
                    </a:p>
                  </a:txBody>
                  <a:tcPr marL="91480" marR="91480" marT="45726" marB="45726"/>
                </a:tc>
                <a:tc>
                  <a:txBody>
                    <a:bodyPr/>
                    <a:lstStyle/>
                    <a:p>
                      <a:pPr algn="ctr"/>
                      <a:r>
                        <a:rPr lang="tr-TR" sz="1400" b="1" dirty="0" smtClean="0"/>
                        <a:t>%4,75</a:t>
                      </a:r>
                      <a:endParaRPr lang="tr-TR" sz="1400" b="1" dirty="0"/>
                    </a:p>
                  </a:txBody>
                  <a:tcPr marL="91480" marR="91480" marT="45726" marB="45726"/>
                </a:tc>
                <a:extLst>
                  <a:ext uri="{0D108BD9-81ED-4DB2-BD59-A6C34878D82A}">
                    <a16:rowId xmlns:a16="http://schemas.microsoft.com/office/drawing/2014/main" val="10002"/>
                  </a:ext>
                </a:extLst>
              </a:tr>
              <a:tr h="313138">
                <a:tc>
                  <a:txBody>
                    <a:bodyPr/>
                    <a:lstStyle/>
                    <a:p>
                      <a:r>
                        <a:rPr lang="tr-TR" sz="1600" dirty="0" smtClean="0"/>
                        <a:t>2011</a:t>
                      </a:r>
                      <a:endParaRPr lang="tr-TR" sz="1600" dirty="0"/>
                    </a:p>
                  </a:txBody>
                  <a:tcPr marL="91480" marR="91480" marT="45726" marB="45726"/>
                </a:tc>
                <a:tc>
                  <a:txBody>
                    <a:bodyPr/>
                    <a:lstStyle/>
                    <a:p>
                      <a:pPr algn="ctr"/>
                      <a:r>
                        <a:rPr lang="tr-TR" sz="1400" b="1" dirty="0" smtClean="0"/>
                        <a:t>%4,52</a:t>
                      </a:r>
                      <a:endParaRPr lang="tr-TR" sz="1400" b="1" dirty="0"/>
                    </a:p>
                  </a:txBody>
                  <a:tcPr marL="91480" marR="91480" marT="45726" marB="45726"/>
                </a:tc>
                <a:extLst>
                  <a:ext uri="{0D108BD9-81ED-4DB2-BD59-A6C34878D82A}">
                    <a16:rowId xmlns:a16="http://schemas.microsoft.com/office/drawing/2014/main" val="10003"/>
                  </a:ext>
                </a:extLst>
              </a:tr>
              <a:tr h="313138">
                <a:tc>
                  <a:txBody>
                    <a:bodyPr/>
                    <a:lstStyle/>
                    <a:p>
                      <a:r>
                        <a:rPr lang="tr-TR" sz="1600" dirty="0" smtClean="0"/>
                        <a:t>2012</a:t>
                      </a:r>
                      <a:endParaRPr lang="tr-TR" sz="1600" dirty="0"/>
                    </a:p>
                  </a:txBody>
                  <a:tcPr marL="91480" marR="91480" marT="45726" marB="45726"/>
                </a:tc>
                <a:tc>
                  <a:txBody>
                    <a:bodyPr/>
                    <a:lstStyle/>
                    <a:p>
                      <a:pPr algn="ctr"/>
                      <a:r>
                        <a:rPr lang="tr-TR" sz="1400" b="1" dirty="0" smtClean="0"/>
                        <a:t>%4,39</a:t>
                      </a:r>
                      <a:endParaRPr lang="tr-TR" sz="1400" b="1" dirty="0"/>
                    </a:p>
                  </a:txBody>
                  <a:tcPr marL="91480" marR="91480" marT="45726" marB="45726"/>
                </a:tc>
                <a:extLst>
                  <a:ext uri="{0D108BD9-81ED-4DB2-BD59-A6C34878D82A}">
                    <a16:rowId xmlns:a16="http://schemas.microsoft.com/office/drawing/2014/main" val="10004"/>
                  </a:ext>
                </a:extLst>
              </a:tr>
              <a:tr h="313138">
                <a:tc>
                  <a:txBody>
                    <a:bodyPr/>
                    <a:lstStyle/>
                    <a:p>
                      <a:r>
                        <a:rPr lang="tr-TR" sz="1600" b="1" dirty="0" smtClean="0"/>
                        <a:t>2013</a:t>
                      </a:r>
                      <a:endParaRPr lang="tr-TR" sz="1600" b="1" dirty="0"/>
                    </a:p>
                  </a:txBody>
                  <a:tcPr marL="91480" marR="91480" marT="45726" marB="45726"/>
                </a:tc>
                <a:tc>
                  <a:txBody>
                    <a:bodyPr/>
                    <a:lstStyle/>
                    <a:p>
                      <a:pPr algn="ctr"/>
                      <a:r>
                        <a:rPr lang="tr-TR" sz="1400" b="1" dirty="0" smtClean="0"/>
                        <a:t>%3,27</a:t>
                      </a:r>
                      <a:endParaRPr lang="tr-TR" sz="1400" b="1" dirty="0"/>
                    </a:p>
                  </a:txBody>
                  <a:tcPr marL="91480" marR="91480" marT="45726" marB="45726"/>
                </a:tc>
                <a:extLst>
                  <a:ext uri="{0D108BD9-81ED-4DB2-BD59-A6C34878D82A}">
                    <a16:rowId xmlns:a16="http://schemas.microsoft.com/office/drawing/2014/main" val="10005"/>
                  </a:ext>
                </a:extLst>
              </a:tr>
              <a:tr h="313138">
                <a:tc>
                  <a:txBody>
                    <a:bodyPr/>
                    <a:lstStyle/>
                    <a:p>
                      <a:r>
                        <a:rPr lang="tr-TR" sz="1600" dirty="0" smtClean="0"/>
                        <a:t>2014</a:t>
                      </a:r>
                      <a:endParaRPr lang="tr-TR" sz="1600" dirty="0"/>
                    </a:p>
                  </a:txBody>
                  <a:tcPr marL="91480" marR="91480" marT="45726" marB="45726"/>
                </a:tc>
                <a:tc>
                  <a:txBody>
                    <a:bodyPr/>
                    <a:lstStyle/>
                    <a:p>
                      <a:pPr algn="ctr"/>
                      <a:r>
                        <a:rPr lang="tr-TR" sz="1400" b="1" dirty="0" smtClean="0"/>
                        <a:t>%3,88</a:t>
                      </a:r>
                      <a:endParaRPr lang="tr-TR" sz="1400" b="1" dirty="0"/>
                    </a:p>
                  </a:txBody>
                  <a:tcPr marL="91480" marR="91480" marT="45726" marB="45726"/>
                </a:tc>
                <a:extLst>
                  <a:ext uri="{0D108BD9-81ED-4DB2-BD59-A6C34878D82A}">
                    <a16:rowId xmlns:a16="http://schemas.microsoft.com/office/drawing/2014/main" val="10006"/>
                  </a:ext>
                </a:extLst>
              </a:tr>
              <a:tr h="313138">
                <a:tc>
                  <a:txBody>
                    <a:bodyPr/>
                    <a:lstStyle/>
                    <a:p>
                      <a:r>
                        <a:rPr lang="tr-TR" sz="1600" dirty="0" smtClean="0"/>
                        <a:t>2015</a:t>
                      </a:r>
                      <a:endParaRPr lang="tr-TR" sz="1600" dirty="0"/>
                    </a:p>
                  </a:txBody>
                  <a:tcPr marL="91480" marR="91480" marT="45726" marB="45726"/>
                </a:tc>
                <a:tc>
                  <a:txBody>
                    <a:bodyPr/>
                    <a:lstStyle/>
                    <a:p>
                      <a:pPr algn="ctr"/>
                      <a:r>
                        <a:rPr lang="tr-TR" sz="1400" b="1" dirty="0" smtClean="0"/>
                        <a:t>%3,52</a:t>
                      </a:r>
                      <a:endParaRPr lang="tr-TR" sz="1400" b="1" dirty="0"/>
                    </a:p>
                  </a:txBody>
                  <a:tcPr marL="91480" marR="91480" marT="45726" marB="45726"/>
                </a:tc>
                <a:extLst>
                  <a:ext uri="{0D108BD9-81ED-4DB2-BD59-A6C34878D82A}">
                    <a16:rowId xmlns:a16="http://schemas.microsoft.com/office/drawing/2014/main" val="10007"/>
                  </a:ext>
                </a:extLst>
              </a:tr>
              <a:tr h="313138">
                <a:tc>
                  <a:txBody>
                    <a:bodyPr/>
                    <a:lstStyle/>
                    <a:p>
                      <a:r>
                        <a:rPr lang="tr-TR" sz="1600" b="1" dirty="0" smtClean="0"/>
                        <a:t>2016</a:t>
                      </a:r>
                      <a:endParaRPr lang="tr-TR" sz="1600" b="1" dirty="0"/>
                    </a:p>
                  </a:txBody>
                  <a:tcPr marL="91480" marR="91480" marT="45726" marB="45726"/>
                </a:tc>
                <a:tc>
                  <a:txBody>
                    <a:bodyPr/>
                    <a:lstStyle/>
                    <a:p>
                      <a:pPr algn="ctr"/>
                      <a:r>
                        <a:rPr lang="tr-TR" sz="1400" b="1" dirty="0" smtClean="0">
                          <a:solidFill>
                            <a:srgbClr val="FF0000"/>
                          </a:solidFill>
                        </a:rPr>
                        <a:t>%2,57</a:t>
                      </a:r>
                      <a:endParaRPr lang="tr-TR" sz="1400" b="1" dirty="0">
                        <a:solidFill>
                          <a:srgbClr val="FF0000"/>
                        </a:solidFill>
                      </a:endParaRPr>
                    </a:p>
                  </a:txBody>
                  <a:tcPr marL="91480" marR="91480" marT="45726" marB="45726"/>
                </a:tc>
                <a:extLst>
                  <a:ext uri="{0D108BD9-81ED-4DB2-BD59-A6C34878D82A}">
                    <a16:rowId xmlns:a16="http://schemas.microsoft.com/office/drawing/2014/main" val="10008"/>
                  </a:ext>
                </a:extLst>
              </a:tr>
            </a:tbl>
          </a:graphicData>
        </a:graphic>
      </p:graphicFrame>
      <p:pic>
        <p:nvPicPr>
          <p:cNvPr id="6" name="Picture 10" descr="https://s3.amazonaws.com/img.charteo.com/art_pictures/C0188/Traffic-Light-Charts_C0188_011_c01_l.png"/>
          <p:cNvPicPr>
            <a:picLocks noChangeAspect="1" noChangeArrowheads="1"/>
          </p:cNvPicPr>
          <p:nvPr/>
        </p:nvPicPr>
        <p:blipFill rotWithShape="1">
          <a:blip r:embed="rId2">
            <a:extLst>
              <a:ext uri="{28A0092B-C50C-407E-A947-70E740481C1C}">
                <a14:useLocalDpi xmlns:a14="http://schemas.microsoft.com/office/drawing/2010/main" val="0"/>
              </a:ext>
            </a:extLst>
          </a:blip>
          <a:srcRect t="22496"/>
          <a:stretch/>
        </p:blipFill>
        <p:spPr bwMode="auto">
          <a:xfrm>
            <a:off x="6757586" y="214990"/>
            <a:ext cx="5100117" cy="212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8"/>
          <p:cNvSpPr/>
          <p:nvPr/>
        </p:nvSpPr>
        <p:spPr>
          <a:xfrm>
            <a:off x="9307644" y="477162"/>
            <a:ext cx="1494972" cy="370114"/>
          </a:xfrm>
          <a:prstGeom prst="rect">
            <a:avLst/>
          </a:prstGeom>
          <a:solidFill>
            <a:srgbClr val="FF7C8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SDI:+/-3&gt;</a:t>
            </a:r>
            <a:endParaRPr lang="en-US" b="1" dirty="0">
              <a:solidFill>
                <a:schemeClr val="tx1"/>
              </a:solidFill>
            </a:endParaRPr>
          </a:p>
        </p:txBody>
      </p:sp>
      <p:sp>
        <p:nvSpPr>
          <p:cNvPr id="8" name="Rectangle 6"/>
          <p:cNvSpPr/>
          <p:nvPr/>
        </p:nvSpPr>
        <p:spPr>
          <a:xfrm>
            <a:off x="9307644" y="864035"/>
            <a:ext cx="1366079" cy="369332"/>
          </a:xfrm>
          <a:prstGeom prst="rect">
            <a:avLst/>
          </a:prstGeom>
          <a:solidFill>
            <a:srgbClr val="FFFFCC"/>
          </a:solidFill>
        </p:spPr>
        <p:txBody>
          <a:bodyPr wrap="none">
            <a:spAutoFit/>
          </a:bodyPr>
          <a:lstStyle/>
          <a:p>
            <a:pPr algn="ctr"/>
            <a:r>
              <a:rPr lang="tr-TR" b="1" dirty="0"/>
              <a:t>SDI: +/-   1-2</a:t>
            </a:r>
          </a:p>
        </p:txBody>
      </p:sp>
      <p:sp>
        <p:nvSpPr>
          <p:cNvPr id="9" name="Rectangle 5"/>
          <p:cNvSpPr/>
          <p:nvPr/>
        </p:nvSpPr>
        <p:spPr>
          <a:xfrm>
            <a:off x="9398065" y="1305006"/>
            <a:ext cx="1404551" cy="369332"/>
          </a:xfrm>
          <a:prstGeom prst="rect">
            <a:avLst/>
          </a:prstGeom>
          <a:solidFill>
            <a:schemeClr val="accent3">
              <a:lumMod val="20000"/>
              <a:lumOff val="80000"/>
            </a:schemeClr>
          </a:solidFill>
        </p:spPr>
        <p:txBody>
          <a:bodyPr wrap="none">
            <a:spAutoFit/>
          </a:bodyPr>
          <a:lstStyle/>
          <a:p>
            <a:pPr algn="ctr"/>
            <a:r>
              <a:rPr lang="tr-TR" b="1" dirty="0"/>
              <a:t>SDI: +/-  O-1 </a:t>
            </a:r>
          </a:p>
        </p:txBody>
      </p:sp>
      <p:pic>
        <p:nvPicPr>
          <p:cNvPr id="10" name="Resim 9"/>
          <p:cNvPicPr>
            <a:picLocks noChangeAspect="1"/>
          </p:cNvPicPr>
          <p:nvPr/>
        </p:nvPicPr>
        <p:blipFill rotWithShape="1">
          <a:blip r:embed="rId3"/>
          <a:srcRect r="33793" b="65493"/>
          <a:stretch/>
        </p:blipFill>
        <p:spPr>
          <a:xfrm>
            <a:off x="6757585" y="2132068"/>
            <a:ext cx="5100117" cy="1544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utoShape 2" descr="data:image/jpeg;base64,/9j/4AAQSkZJRgABAQEAZABkAAD/2wBDAAgGBgcGBQgHBwcJCQgKDBQNDAsLDBkSEw8UHRofHh0aHBwgJC4nICIsIxwcKDcpLDAxNDQ0Hyc5PTgyPC4zNDL/2wBDAQkJCQwLDBgNDRgyIRwhMjIyMjIyMjIyMjIyMjIyMjIyMjIyMjIyMjIyMjIyMjIyMjIyMjIyMjIyMjIyMjIyMjL/wAARCAKHAt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8KfDm/8AEXhTTNYm8eeKIZby3WZo471tqk9hk5xWx/wqC7/6KD4r/wDA010nwy/5Jn4d/wCvGP8AlXV0AeYf8Kgu/wDooPiv/wADTR/wqC7/AOig+K//AANNen0UAeYf8Kgu/wDooPiv/wADTR/wqC7/AOig+K//AANNen0UAeYf8Kgu/wDooPiv/wADTR/wqC7/AOig+K//AANNen0UAeYf8Kgu/wDooPiv/wADTR/wqC7/AOig+K//AANNen0UAeYf8Kgu/wDooPiv/wADTR/wqC7/AOig+K//AANNen0UAeYf8Kgu/wDooPiv/wADTR/wqC7/AOig+K//AANNen0UAeYf8Kgu/wDooPiv/wADTVPVvhZe6do19ep4/wDFTPb28kyq162CVUnB59q9brK8Tf8AIqax/wBeM/8A6AaAPPrP4T3lzY287fEDxUGljVyBenAyM+tT/wDCoLv/AKKD4r/8DTXomlf8gey/694//QRVugDzD/hUF3/0UHxX/wCBpo/4VBd/9FB8V/8Agaa9PooA8w/4VBd/9FB8V/8AgaaP+FQXf/RQfFf/AIGmvT6KAPMP+FQXf/RQfFf/AIGmj/hUF3/0UHxX/wCBpr0+igDzD/hUF3/0UHxX/wCBpo/4VBd/9FB8V/8Agaa9PooA8w/4VBd/9FB8V/8AgaaP+FQXf/RQfFf/AIGmvT6KAPMP+FQXf/RQfFf/AIGmj/hUF3/0UHxX/wCBpr0+igDzD/hUF3/0UHxX/wCBpo/4VBd/9FB8V/8Agaa9PooA8w/4VBd/9FB8V/8AgaaP+FQXf/RQfFf/AIGmvT6KAPF/Efw51DRLWxmi8eeKJDcajbWjB71uFllVCRz1AOa2f+FQXf8A0UHxX/4Gmuk8ff8AIN0f/sO6f/6UJXV0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WP4cstR8NfF680B/EOranaro/2kG9uWfDmRBwM4GBn8zXs9eUTf8nD33/Yvr/6NSgDrPhl/yTPw7/14x/yrq68x+H/hL7Z8P9Cuf+Eh1+DzLNG8qC92ovHRRjgV0v8AwhP/AFM/iX/wP/8AsaAOporlv+EJ/wCpn8S/+B//ANjR/wAIT/1M/iX/AMD/AP7GgDqaK5b/AIQn/qZ/Ev8A4H//AGNH/CE/9TP4l/8AA/8A+xoA6miuW/4Qn/qZ/Ev/AIH/AP2NH/CE/wDUz+Jf/A//AOxoA6miuW/4Qn/qZ/Ev/gf/APY0f8IT/wBTP4l/8D//ALGgDqaK5b/hCf8AqZ/Ev/gf/wDY0f8ACE/9TP4l/wDA/wD+xoA6miuW/wCEJ/6mfxL/AOB//wBjR/whP/Uz+Jf/AAP/APsaAOprK8Tf8iprH/XjP/6Aay/+EJ/6mfxL/wCB/wD9jWb4g8G+T4b1SX/hJPET7LOVtj32VbCHgjbyKAOw0r/kD2X/AF7x/wDoIq3XGad4L36XaP8A8JN4jXdChwt/gD5R0+WrX/CE/wDUz+Jf/A//AOxoA6miuW/4Qn/qZ/Ev/gf/APY0f8IT/wBTP4l/8D//ALGgDqaK5b/hCf8AqZ/Ev/gf/wDY0f8ACE/9TP4l/wDA/wD+xoA6miuW/wCEJ/6mfxL/AOB//wBjR/whP/Uz+Jf/AAP/APsaAOporlv+EJ/6mfxL/wCB/wD9jR/whP8A1M/iX/wP/wDsaAOporlv+EJ/6mfxL/4H/wD2NH/CE/8AUz+Jf/A//wCxoA6miuW/4Qn/AKmfxL/4H/8A2NH/AAhP/Uz+Jf8AwP8A/saAOporlv8AhCf+pn8S/wDgf/8AY0f8IT/1M/iX/wAD/wD7GgDqaK5b/hCf+pn8S/8Agf8A/Y0f8IT/ANTP4l/8D/8A7GgBvj7/AJBuj/8AYd0//wBKErq68x8aeEvsthpbf8JDr82/WLGPEt7uC7p0G4ccMM5B7Gul/wCEJ/6mfxL/AOB//wBjQB1NFct/whP/AFM/iX/wP/8AsaP+EJ/6mfxL/wCB/wD9jQB1NFct/wAIT/1M/iX/AMD/AP7Gj/hCf+pn8S/+B/8A9jQB1NFct/whP/Uz+Jf/AAP/APsaP+EJ/wCpn8S/+B//ANjQB1NFct/whP8A1M/iX/wP/wDsaP8AhCf+pn8S/wDgf/8AY0AdTRXLf8IT/wBTP4l/8D//ALGj/hCf+pn8S/8Agf8A/Y0AdTRXLf8ACE/9TP4l/wDA/wD+xo/4Qn/qZ/Ev/gf/APY0AdTRXLf8IT/1M/iX/wAD/wD7Gj/hCf8AqZ/Ev/gf/wDY0AdTRXLf8IT/ANTP4l/8D/8A7Gj/AIQn/qZ/Ev8A4H//AGNAHU0Vy3/CE/8AUz+Jf/A//wCxo/4Qn/qZ/Ev/AIH/AP2NAHU0Vy3/AAhP/Uz+Jf8AwP8A/saP+EJ/6mfxL/4H/wD2NAHU0Vy3/CE/9TP4l/8AA/8A+xo/4Qn/AKmfxL/4H/8A2NAHU0Vy3/CE/wDUz+Jf/A//AOxo/wCEJ/6mfxL/AOB//wBjQB1NFct/whP/AFM/iX/wP/8AsaP+EJ/6mfxL/wCB/wD9jQB1NFct/wAIT/1M/iX/AMD/AP7Gj/hCf+pn8S/+B/8A9jQB1NFct/whP/Uz+Jf/AAP/APsaP+EJ/wCpn8S/+B//ANjQB1NFct/whP8A1M/iX/wP/wDsaP8AhCf+pn8S/wDgf/8AY0AdTRXLf8IT/wBTP4l/8D//ALGj/hCf+pn8S/8Agf8A/Y0AdTRXLf8ACE/9TP4l/wDA/wD+xo/4Qn/qZ/Ev/gf/APY0AdTRXLf8IT/1M/iX/wAD/wD7Gj/hCf8AqZ/Ev/gf/wDY0AdTRXLf8IT/ANTP4l/8D/8A7Gj/AIQn/qZ/Ev8A4H//AGNAHU0Vy3/CE/8AUz+Jf/A//wCxo/4Qn/qZ/Ev/AIH/AP2NAHU0Vy3/AAhP/Uz+Jf8AwP8A/saP+EJ/6mfxL/4H/wD2NAHU0Vy3/CE/9TP4l/8AA/8A+xo/4Qn/AKmfxL/4H/8A2NAHU0Vy3/CE/wDUz+Jf/A//AOxo/wCEJ/6mfxL/AOB//wBjQB1NFct/whP/AFM/iX/wP/8AsaP+EJ/6mfxL/wCB/wD9jQB1NFct/wAIT/1M/iX/AMD/AP7Gj/hCf+pn8S/+B/8A9jQB1NFct/whP/Uz+Jf/AAP/APsaP+EJ/wCpn8S/+B//ANjQB1NeUTf8nD33/Yvr/wCjUrrv+EJ/6mfxL/4H/wD2NcJYad/Zfx6vbb7beXn/ABIQ3m3cvmPzKnGcDigDufhl/wAkz8O/9eMf8q6uuU+GX/JM/Dv/AF4x/wAq6ugAooooAKKKKACiiigAooooAKKKKACiiigArK8Tf8iprH/XjP8A+gGtWsrxN/yKmsf9eM//AKAaALWlf8gey/694/8A0EVbqppX/IHsv+veP/0EVboAKKKKACiiigAooooAKKKKACiiigAooooAKKKKACiiigDlPH3/ACDdH/7Dun/+lCV1dcp4+/5Buj/9h3T/AP0oSuroAKKKKACiiigAooooAKKKKACiiigAooooAKKKKACiiigAooooAKKKKACiiigAooooAKKKKACiiigAooooAKKKKACiiigAooooAKKKKACiiigAooooAKKKKACiiigAooooAKKKKACiiigAooooAK8om/5OHvv+xfX/ANGpXq9eUTf8nD33/Yvr/wCjUoA6z4Zf8kz8O/8AXjH/ACrq65T4Zf8AJM/Dv/XjH/KuroAKKKKACiiigAooooAKKKKACiiigAooooAKyvE3/Iqax/14z/8AoBrVrK8Tf8iprH/XjP8A+gGgC1pX/IHsv+veP/0EVbqppX/IHsv+veP/ANBFW6ACiiigAooooAKKKKACiiigAooooAKKKKACiiigAooooA5Tx9/yDdH/AOw7p/8A6UJXV1ynj7/kG6P/ANh3T/8A0oSuroAKKKKACiiigAooooAKKKKACiiigAooooAKKKKACiiigAooooAKKKKACiiigAooooAKKKKACiiigAooooAKKKKACiiigAooooAKKKKACiiigAooooAKKKKACiiigAooooAKKKKACiiigAooooAK8om/5OHvv+xfX/0aler15RN/ycPff9i+v/o1KANv4c+INFtvhz4fhn1ewilSyQMj3KKynHQgniun/wCEm0D/AKDmm/8AgXH/AI1gfDbTrGX4beHnksrd3ayjJZolJPH0rqf7K07/AJ8LX/vyv+FAFX/hJtA/6Dmm/wDgXH/jR/wk2gf9BzTf/AuP/GrX9lad/wA+Fr/35X/Cj+ytO/58LX/vyv8AhQBV/wCEm0D/AKDmm/8AgXH/AI0f8JNoH/Qc03/wLj/xq1/ZWnf8+Fr/AN+V/wAKP7K07/nwtf8Avyv+FAFX/hJtA/6Dmm/+Bcf+NH/CTaB/0HNN/wDAuP8Axq1/ZWnf8+Fr/wB+V/wo/srTv+fC1/78r/hQBV/4SbQP+g5pv/gXH/jR/wAJNoH/AEHNN/8AAuP/ABq1/ZWnf8+Fr/35X/Cj+ytO/wCfC1/78r/hQBV/4SbQP+g5pv8A4Fx/40f8JNoH/Qc03/wLj/xq1/ZWnf8APha/9+V/wo/srTv+fC1/78r/AIUAVf8AhJtA/wCg5pv/AIFx/wCNH/CTaB/0HNN/8C4/8atf2Vp3/Pha/wDflf8ACj+ytO/58LX/AL8r/hQBV/4SbQP+g5pv/gXH/jWZ4j8R6HJ4X1aOPWtOZ2spgqrdISSUPA5rd/srTv8Anwtf+/K/4Vl+JdMsF8Lauy2NsGFlMQREuR8h9qADTPEugrpNmra3poYQICDdJkfKPerX/CTaB/0HNN/8C4/8aTS9L086TZE2NqSYEyTCv90e1W/7K07/AJ8LX/vyv+FAFX/hJtA/6Dmm/wDgXH/jR/wk2gf9BzTf/AuP/GrX9lad/wA+Fr/35X/Cj+ytO/58LX/vyv8AhQBV/wCEm0D/AKDmm/8AgXH/AI0f8JNoH/Qc03/wLj/xq1/ZWnf8+Fr/AN+V/wAKP7K07/nwtf8Avyv+FAFX/hJtA/6Dmm/+Bcf+NH/CTaB/0HNN/wDAuP8Axq1/ZWnf8+Fr/wB+V/wo/srTv+fC1/78r/hQBV/4SbQP+g5pv/gXH/jR/wAJNoH/AEHNN/8AAuP/ABq1/ZWnf8+Fr/35X/Cj+ytO/wCfC1/78r/hQBV/4SbQP+g5pv8A4Fx/40f8JNoH/Qc03/wLj/xq1/ZWnf8APha/9+V/wo/srTv+fC1/78r/AIUAVf8AhJtA/wCg5pv/AIFx/wCNH/CTaB/0HNN/8C4/8atf2Vp3/Pha/wDflf8ACj+ytO/58LX/AL8r/hQBV/4SbQP+g5pv/gXH/jR/wk2gf9BzTf8AwLj/AMatf2Vp3/Pha/8Aflf8KP7K07/nwtf+/K/4UAVf+Em0D/oOab/4Fx/40f8ACTaB/wBBzTf/AALj/wAatf2Vp3/Pha/9+V/wo/srTv8Anwtf+/K/4UAcd458QaLPp+kiHV7CQrrVg7BLlDhRcISTg9AOc10//CTaB/0HNN/8C4/8awPHenWMenaQUsrdSdb09TiJRkG4TI6V1P8AZWnf8+Fr/wB+V/woAq/8JNoH/Qc03/wLj/xo/wCEm0D/AKDmm/8AgXH/AI1a/srTv+fC1/78r/hR/ZWnf8+Fr/35X/CgCr/wk2gf9BzTf/AuP/Gj/hJtA/6Dmm/+Bcf+NWv7K07/AJ8LX/vyv+FH9lad/wA+Fr/35X/CgCr/AMJNoH/Qc03/AMC4/wDGj/hJtA/6Dmm/+Bcf+NWv7K07/nwtf+/K/wCFH9lad/z4Wv8A35X/AAoAq/8ACTaB/wBBzTf/AALj/wAaP+Em0D/oOab/AOBcf+NWv7K07/nwtf8Avyv+FH9lad/z4Wv/AH5X/CgCr/wk2gf9BzTf/AuP/Gj/AISbQP8AoOab/wCBcf8AjVr+ytO/58LX/vyv+FH9lad/z4Wv/flf8KAKv/CTaB/0HNN/8C4/8aP+Em0D/oOab/4Fx/41a/srTv8Anwtf+/K/4Uf2Vp3/AD4Wv/flf8KAKv8Awk2gf9BzTf8AwLj/AMaP+Em0D/oOab/4Fx/41a/srTv+fC1/78r/AIUf2Vp3/Pha/wDflf8ACgCr/wAJNoH/AEHNN/8AAuP/ABo/4SbQP+g5pv8A4Fx/41a/srTv+fC1/wC/K/4Uf2Vp3/Pha/8Aflf8KAKv/CTaB/0HNN/8C4/8aP8AhJtA/wCg5pv/AIFx/wCNWv7K07/nwtf+/K/4Uf2Vp3/Pha/9+V/woAq/8JNoH/Qc03/wLj/xo/4SbQP+g5pv/gXH/jVr+ytO/wCfC1/78r/hR/ZWnf8APha/9+V/woAq/wDCTaB/0HNN/wDAuP8Axo/4SbQP+g5pv/gXH/jVr+ytO/58LX/vyv8AhR/ZWnf8+Fr/AN+V/wAKAKv/AAk2gf8AQc03/wAC4/8AGj/hJtA/6Dmm/wDgXH/jVr+ytO/58LX/AL8r/hR/ZWnf8+Fr/wB+V/woAq/8JNoH/Qc03/wLj/xo/wCEm0D/AKDmm/8AgXH/AI1a/srTv+fC1/78r/hR/ZWnf8+Fr/35X/CgCr/wk2gf9BzTf/AuP/Gj/hJtA/6Dmm/+Bcf+NWv7K07/AJ8LX/vyv+FH9lad/wA+Fr/35X/CgCr/AMJNoH/Qc03/AMC4/wDGj/hJtA/6Dmm/+Bcf+NWv7K07/nwtf+/K/wCFH9lad/z4Wv8A35X/AAoAq/8ACTaB/wBBzTf/AALj/wAaP+Em0D/oOab/AOBcf+NWv7K07/nwtf8Avyv+FH9lad/z4Wv/AH5X/CgCr/wk2gf9BzTf/AuP/Gj/AISbQP8AoOab/wCBcf8AjVr+ytO/58LX/vyv+FH9lad/z4Wv/flf8KAKv/CTaB/0HNN/8C4/8aP+Em0D/oOab/4Fx/41a/srTv8Anwtf+/K/4Uf2Vp3/AD4Wv/flf8KAKv8Awk2gf9BzTf8AwLj/AMaP+Em0D/oOab/4Fx/41a/srTv+fC1/78r/AIUf2Vp3/Pha/wDflf8ACgCr/wAJNoH/AEHNN/8AAuP/ABo/4SbQP+g5pv8A4Fx/41a/srTv+fC1/wC/K/4Uf2Vp3/Pha/8Aflf8KAKv/CTaB/0HNN/8C4/8aP8AhJtA/wCg5pv/AIFx/wCNWv7K07/nwtf+/K/4Uf2Vp3/Pha/9+V/woAq/8JNoH/Qc03/wLj/xo/4SbQP+g5pv/gXH/jVr+ytO/wCfC1/78r/hR/ZWnf8APha/9+V/woAq/wDCTaB/0HNN/wDAuP8Axo/4SbQP+g5pv/gXH/jVr+ytO/58LX/vyv8AhR/ZWnf8+Fr/AN+V/wAKAKv/AAk2gf8AQc03/wAC4/8AGj/hJtA/6Dmm/wDgXH/jVr+ytO/58LX/AL8r/hR/ZWnf8+Fr/wB+V/woAq/8JNoH/Qc03/wLj/xo/wCEm0D/AKDmm/8AgXH/AI1a/srTv+fC1/78r/hR/ZWnf8+Fr/35X/CgCr/wk2gf9BzTf/AuP/Gj/hJtA/6Dmm/+Bcf+NWv7K07/AJ8LX/vyv+FH9lad/wA+Fr/35X/CgCr/AMJNoH/Qc03/AMC4/wDGj/hJtA/6Dmm/+Bcf+NWv7K07/nwtf+/K/wCFH9lad/z4Wv8A35X/AAoAq/8ACTaB/wBBzTf/AALj/wAa82ivbW//AGgL6azuYbiL+wAN8Mgdc+anGRXqf9lad/z4Wv8A35X/AAry/wAiG3/aDvkhiSJP+EfU7UUKP9anpQB2Hwy/5Jn4d/68Y/5V1deYfD/x3oOn+ANCtLiS/E0NoiOE0u5kXIHZljIP1BrpP+Fj+Gv+eupf+Ce7/wDjVAHV0Vyn/Cx/DX/PXUv/AAT3f/xqj/hY/hr/AJ66l/4J7v8A+NUAdXRXKf8ACx/DX/PXUv8AwT3f/wAao/4WP4a/566l/wCCe7/+NUAdXRXKf8LH8Nf89dS/8E93/wDGqP8AhY/hr/nrqX/gnu//AI1QB1dFcp/wsfw1/wA9dS/8E93/APGqP+Fj+Gv+eupf+Ce7/wDjVAHV0Vyn/Cx/DX/PXUv/AAT3f/xqj/hY/hr/AJ66l/4J7v8A+NUAdXRXKf8ACx/DX/PXUv8AwT3f/wAao/4WP4a/566l/wCCe7/+NUAdXWV4m/5FTWP+vGf/ANANZP8Awsfw1/z11L/wT3f/AMarO8QfEHw7ceG9Uhjl1HfJaSou7SbpRkoQMkx4H1NAHY6V/wAgey/694//AEEVbri9O+InhyPS7SNpdS3LCgONIuyMhR3EVWf+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B4+/5Buj/wDYd0//ANKErq68w8Z+O9BvbDS0gkvyY9YsZm36Xcp8qzoTjdGMnA6Dk9ACa6T/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15RN/ycPff9i+v/o1K6z/hY/hr/nrqX/gnu/8A41XC6fq9nrfx5vbyxaYwnQQuZreSFsiVP4XUH8cUAd18Mv8Akmfh3/rxj/lXV1ynwy/5Jn4d/wCvGP8AlXV0AFFFFABRRRQAUUUUAFFFFABRRRQAUUUUAFZXib/kVNY/68Z//QDWrWV4m/5FTWP+vGf/ANANAFrSv+QPZf8AXvH/AOgirdVNK/5A9l/17x/+girdABRRRQAUUUUAFFFFABRRRQAUUUUAFFFFABRRRQAUUUUAcp4+/wCQbo//AGHdP/8AShK6uuU8ff8AIN0f/sO6f/6UJXV0AFFFFABRRRQAUUUUAFFFFABRRRQAUUUUAFFFFABRRRQAUUUUAFFFFABRRRQAUUUUAFFFFABRRRQAUUUUAFFFFABRRRQAUUUUAFFFFABRRRQAUUUUAFFFFABRRRQAUUUUAFFFFABRRRQAUUUUAFeUTf8AJw99/wBi+v8A6NSvV68om/5OHvv+xfX/ANGpQB1nwy/5Jn4d/wCvGP8AlXV1ynwy/wCSZ+Hf+vGP+VdXQAUUUUAFFFFABRRRQAUUUUAFFFFABRRRQAVleJv+RU1j/rxn/wDQDWrWV4m/5FTWP+vGf/0A0AY+neJtQTTLRR4O15wsKAMrWmD8o5GZ6s/8JRqP/Ql+IP8Avqz/APkitnSv+QPZf9e8f/oIq3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m3jXxDfT2GlB/CmtwBdZsXBla1wxE6EKNsx5PQZwMnkgc10v/AAlGo/8AQl+IP++rP/5IqDx9/wAg3R/+w7p//pQldX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N/wDCUaj/ANCX4g/76s//AJIo/wCEo1H/AKEvxB/31Z//ACRXSUUAc3/wlGo/9CX4g/76s/8A5Io/4SjUf+hL8Qf99Wf/AMkV0lFAHN/8JRqP/Ql+IP8Avqz/APkij/hKNR/6EvxB/wB9Wf8A8kV0lFAHN/8ACUaj/wBCX4g/76s//kij/hKNR/6EvxB/31Z//JFdJR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N/wDCUaj/ANCX4g/76s//AJIo/wCEo1H/AKEvxB/31Z//ACRXSUUAc3/wlGo/9CX4g/76s/8A5Io/4SjUf+hL8Qf99Wf/AMkV0lFAHN/8JRqP/Ql+IP8Avqz/APkij/hKNR/6EvxB/wB9Wf8A8kV0lFAHN/8ACUaj/wBCX4g/76s//kij/hKNR/6EvxB/31Z//JFdJRQBzf8AwlGo/wDQl+IP++rP/wCSKP8AhKNR/wChL8Qf99Wf/wAkV0lFAHN/8JRqP/Ql+IP++rP/AOSKP+Eo1H/oS/EH/fVn/wDJFdJRQBzf/CUaj/0JfiD/AL6s/wD5Io/4SjUf+hL8Qf8AfVn/APJFdJRQBzf/AAlGo/8AQl+IP++rP/5IrgLO9mv/AI+X00+nXdg/9ggeTdGMv/rU5+R2GPxr2OvKJv8Ak4e+/wCxfX/0alAHWfDL/kmfh3/rxj/lXV1ynwy/5Jn4d/68Y/5V1dABRRRQAUUUUAFFFFABRRRQAUUUUAFFFFABWV4m/wCRU1j/AK8Z/wD0A1q1leJv+RU1j/rxn/8AQDQBa0r/AJA9l/17x/8AoIq3VTSv+QPZf9e8f/oIq3QAUUUUAFFFFABRRRQAUUUUAFFFFABRRRQAUUUUAFFFFAHKePv+Qbo//Yd0/wD9KErq65Tx9/yDdH/7Dun/APpQldXQAUUUUAFFFFABRRRQAUUUUAFFFFABRRRQAUUUUAFFFFABRRRQAUUUUAFFFFABRRRQAUUUUAFFFFABRRRQAUUUUAFFFFABRRRQAUUUUAFFFFABRRRQAUUUUAFFFFABRRRQAUUUUAFFFFABRRRQAV5RN/ycPff9i+v/AKNSvV68om/5OHvv+xfX/wBGpQB1nwy/5Jn4d/68Y/5V1dcp8Mv+SZ+Hf+vGP+VdXQAUUUUAFFFFABRRRQAUUUUAFFFFABRRRQAVleJv+RU1j/rxn/8AQDWrWV4m/wCRU1j/AK8Z/wD0A0AWtK/5A9l/17x/+girdVNK/wCQPZf9e8f/AKCKt0AFFFFABRRRQAUUUUAFFFFABRRRQAUUUUAFFFFABRRRQBynj7/kG6P/ANh3T/8A0oSurrlPH3/IN0f/ALDun/8ApQldXQAUUUUAFFFFABRRRQAUUUUAFFFFABRRRQAUUUUAFFFFABRRRQAUUUUAFFFFABRRRQAUUUUAFFFFABRRRQAUUUUAFFFFABRRRQAUUUUAFFFFABRRRQAUUUUAFFFFABRRRQAUUUUAFFFFABRRRQAV5RN/ycPff9i+v/o1K9Xryib/AJOHvv8AsX1/9GpQBb+H1n4vf4f6E1lrWjxWxs0MccumSO6rjgFhMAT74FdJ9h8cf9B/Q/8AwUS//JFM+GX/ACTPw7/14x/yrq6AOX+w+OP+g/of/gol/wDkij7D44/6D+h/+CiX/wCSK6iigDl/sPjj/oP6H/4KJf8A5Io+w+OP+g/of/gol/8AkiuoooA5f7D44/6D+h/+CiX/AOSKPsPjj/oP6H/4KJf/AJIrqKKAOX+w+OP+g/of/gol/wDkij7D44/6D+h/+CiX/wCSK6iigDl/sPjj/oP6H/4KJf8A5Io+w+OP+g/of/gol/8AkiuoooA5f7D44/6D+h/+CiX/AOSKPsPjj/oP6H/4KJf/AJIrqKKAOX+w+OP+g/of/gol/wDkis7xBZeM18NaqZtd0V4hZzF1TSpFJXYcgHzzg++DXc1leJv+RU1j/rxn/wDQDQBh6bY+NjpdoU17RAnkptB0mQkDaO/n1Z+w+OP+g/of/gol/wDkit3Sv+QPZf8AXvH/AOgirdAHL/YfHH/Qf0P/AMFEv/yRR9h8cf8AQf0P/wAFEv8A8kV1FFAHL/YfHH/Qf0P/AMFEv/yRR9h8cf8AQf0P/wAFEv8A8kV1FFAHL/YfHH/Qf0P/AMFEv/yRR9h8cf8AQf0P/wAFEv8A8kV1FFAHL/YfHH/Qf0P/AMFEv/yRR9h8cf8AQf0P/wAFEv8A8kV1FFAHL/YfHH/Qf0P/AMFEv/yRR9h8cf8AQf0P/wAFEv8A8kV1FFAHL/YfHH/Qf0P/AMFEv/yRR9h8cf8AQf0P/wAFEv8A8kV1FFAHL/YfHH/Qf0P/AMFEv/yRR9h8cf8AQf0P/wAFEv8A8kV1FFAHL/YfHH/Qf0P/AMFEv/yRR9h8cf8AQf0P/wAFEv8A8kV1FFAHmfjSz8XpYaUbrWtHkU6xYhBHpkiEP56bSczHIBwSOMjjI610n2Hxx/0H9D/8FEv/AMkUzx9/yDdH/wCw7p//AKUJXV0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XB2MWpQ/Hu9XVbq2ubn+wQfMtrdoU2+amBtLsc++a9kryib/k4e+/7F9f/AEalAHWfDL/kmfh3/rxj/lXV15t8PfD19c/D3QZo/Fet2yPZoRDCtrsTjoN0JOPqTXS/8IvqP/Q6eIP++bP/AOR6AOkorm/+EX1H/odPEH/fNn/8j0f8IvqP/Q6eIP8Avmz/APkegDpKK5v/AIRfUf8AodPEH/fNn/8AI9H/AAi+o/8AQ6eIP++bP/5HoA6Siub/AOEX1H/odPEH/fNn/wDI9H/CL6j/ANDp4g/75s//AJHoA6Siub/4RfUf+h08Qf8AfNn/API9H/CL6j/0OniD/vmz/wDkegDpKK5v/hF9R/6HTxB/3zZ//I9H/CL6j/0OniD/AL5s/wD5HoA6Siub/wCEX1H/AKHTxB/3zZ//ACPR/wAIvqP/AEOniD/vmz/+R6AOkrK8Tf8AIqax/wBeM/8A6Aaof8IvqP8A0OniD/vmz/8Akes3xD4b1CPw1qsjeMNdlVbOYmN1tNrYQ8HEAOD7EUAdXpX/ACB7L/r3j/8AQRVuuR03wzqDaXaMPGWvKDChCqtpgfKOBmCrX/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IPH3/IN0f8A7Dun/wDpQldXXm3jXw9fQWGlF/FetzhtZsUAlW1wpM6AMNsI5HUZyMjkEcV0v/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Okorm/+EX1H/odPEH/fNn/8j0f8IvqP/Q6eIP8Avmz/APkegDpKK5v/AIRfUf8AodPEH/fNn/8AI9H/AAi+o/8AQ6eIP++bP/5HoA6Siub/AOEX1H/odPEH/fNn/wDI9H/CL6j/ANDp4g/75s//AJHoA6Siub/4RfUf+h08Qf8AfNn/API9H/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Okorm/+EX1H/odPEH/fNn/8j0f8IvqP/Q6eIP8Avmz/APkegDpKK5v/AIRfUf8AodPEH/fNn/8AI9H/AAi+o/8AQ6eIP++bP/5HoA6Siub/AOEX1H/odPEH/fNn/wDI9H/CL6j/ANDp4g/75s//AJHoA6Siub/4RfUf+h08Qf8AfNn/API9H/CL6j/0OniD/vmz/wDkegDpKK5v/hF9R/6HTxB/3zZ//I9H/CL6j/0OniD/AL5s/wD5HoA6Siub/wCEX1H/AKHTxB/3zZ//ACPR/wAIvqP/AEOniD/vmz/+R6AOkorm/wDhF9R/6HTxB/3zZ/8AyPR/wi+o/wDQ6eIP++bP/wCR6AOkryib/k4e+/7F9f8A0aldn/wi+o/9Dp4g/wC+bP8A+R64CzsprD4+X0M+o3d+/wDYIPnXQjD/AOtTj5EUY/CgDu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C98PfB+lXvw90G5mk1USS2aMwi1e6jXOOyrIFA9gBXS/8ACDaL/wA9dZ/8Hd7/APHag+GX/JM/Dv8A14x/yrq6AOb/AOEG0X/nrrP/AIO73/47R/wg2i/89dZ/8Hd7/wDHa6SigDm/+EG0X/nrrP8A4O73/wCO0f8ACDaL/wA9dZ/8Hd7/APHa6SigDm/+EG0X/nrrP/g7vf8A47R/wg2i/wDPXWf/AAd3v/x2ukooA5v/AIQbRf8AnrrP/g7vf/jtH/CDaL/z11n/AMHd7/8AHa6SigDm/wDhBtF/566z/wCDu9/+O0f8INov/PXWf/B3e/8Ax2ukooA5v/hBtF/566z/AODu9/8AjtH/AAg2i/8APXWf/B3e/wDx2ukooA5v/hBtF/566z/4O73/AOO1m+IfBWjw+GtVlSTV9yWczDdrN4wyEJ5BlwR7Gu2rK8Tf8iprH/XjP/6AaAMbTfBGjSaXaO0msZaFCca1eAfdHYS8Va/4QbRf+eus/wDg7vf/AI7WzpX/ACB7L/r3j/8AQRVu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PNvGvg/SrWw0popNVJfWbGM+Zq9042tOgOA0hwcHgjkdQQa6X/hBtF/566z/AODu9/8AjtQePv8AkG6P/wBh3T//AEoSuroA5v8A4QbRf+eus/8Ag7vf/jtH/CDaL/z11n/wd3v/AMdrpKKAOb/4QbRf+eus/wDg7vf/AI7R/wAINov/AD11n/wd3v8A8drpKKAOb/4QbRf+eus/+Du9/wDjtH/CDaL/AM9dZ/8AB3e//Ha6SigDm/8AhBtF/wCeus/+Du9/+O0f8INov/PXWf8Awd3v/wAdrpKKAOb/AOEG0X/nrrP/AIO73/47R/wg2i/89dZ/8Hd7/wDHa6Si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Ob/4QbRf+eus/wDg7vf/AI7R/wAINov/AD11n/wd3v8A8drpKKAOb/4QbRf+eus/+Du9/wDjtH/CDaL/AM9dZ/8AB3e//Ha6SigDm/8AhBtF/wCeus/+Du9/+O0f8INov/PXWf8Awd3v/wAdrpKKAOb/AOEG0X/nrrP/AIO73/47R/wg2i/89dZ/8Hd7/wDHa6Si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Ob/4QbRf+eus/wDg7vf/AI7R/wAINov/AD11n/wd3v8A8drpKKAOb/4QbRf+eus/+Du9/wDjtH/CDaL/AM9dZ/8AB3e//Ha6SigDm/8AhBtF/wCeus/+Du9/+O1wFnpltpPx8vra1a4Mf9ghs3FzJO2TKn8UjM2PbNex15RN/wAnD33/AGL6/wDo1KAOj+G2o2MXw28PJJe26OtlGCrSqCOPrXU/2rp3/P8A2v8A3+X/ABrhPh54O8L3vw80G5u/Dej3FxLZo0kstjE7ucdSSuSa6b/hBPB//QqaH/4Lof8A4mgDV/tXTv8An/tf+/y/40f2rp3/AD/2v/f5f8ayv+EE8H/9Cpof/guh/wDiaP8AhBPB/wD0Kmh/+C6H/wCJoA1f7V07/n/tf+/y/wCNH9q6d/z/ANr/AN/l/wAayv8AhBPB/wD0Kmh/+C6H/wCJo/4QTwf/ANCpof8A4Lof/iaANX+1dO/5/wC1/wC/y/40f2rp3/P/AGv/AH+X/Gsr/hBPB/8A0Kmh/wDguh/+Jo/4QTwf/wBCpof/AILof/iaANX+1dO/5/7X/v8AL/jR/aunf8/9r/3+X/Gsr/hBPB//AEKmh/8Aguh/+Jo/4QTwf/0Kmh/+C6H/AOJoA1f7V07/AJ/7X/v8v+NH9q6d/wA/9r/3+X/Gsr/hBPB//QqaH/4Lof8A4mj/AIQTwf8A9Cpof/guh/8AiaANX+1dO/5/7X/v8v8AjR/aunf8/wDa/wDf5f8AGsr/AIQTwf8A9Cpof/guh/8AiaP+EE8H/wDQqaH/AOC6H/4mgDV/tXTv+f8Atf8Av8v+NZfiXU7BvC2rqt9bFjZTAASrk/Ifek/4QTwf/wBCpof/AILof/iazfEXgnwnB4Z1WWLwxosciWczI6WEQKkISCDt4NAG5peqaeNJsgb61BECZBmX+6Perf8Aaunf8/8Aa/8Af5f8awNN8D+EZNKs3fwtojM0CEsdPiJJ2jn7tWv+EE8H/wDQqaH/AOC6H/4mgDV/tXTv+f8Atf8Av8v+NH9q6d/z/wBr/wB/l/xrK/4QTwf/ANCpof8A4Lof/iaP+EE8H/8AQqaH/wCC6H/4mgDV/tXTv+f+1/7/AC/40f2rp3/P/a/9/l/xrK/4QTwf/wBCpof/AILof/iaP+EE8H/9Cpof/guh/wDiaANX+1dO/wCf+1/7/L/jR/aunf8AP/a/9/l/xrK/4QTwf/0Kmh/+C6H/AOJo/wCEE8H/APQqaH/4Lof/AImgDV/tXTv+f+1/7/L/AI0f2rp3/P8A2v8A3+X/ABrK/wCEE8H/APQqaH/4Lof/AImj/hBPB/8A0Kmh/wDguh/+JoA1f7V07/n/ALX/AL/L/jR/aunf8/8Aa/8Af5f8ayv+EE8H/wDQqaH/AOC6H/4mj/hBPB//AEKmh/8Aguh/+JoA1f7V07/n/tf+/wAv+NH9q6d/z/2v/f5f8ayv+EE8H/8AQqaH/wCC6H/4mj/hBPB//QqaH/4Lof8A4mgDV/tXTv8An/tf+/y/40f2rp3/AD/2v/f5f8ayv+EE8H/9Cpof/guh/wDiaP8AhBPB/wD0Kmh/+C6H/wCJoA1f7V07/n/tf+/y/wCNH9q6d/z/ANr/AN/l/wAayv8AhBPB/wD0Kmh/+C6H/wCJo/4QTwf/ANCpof8A4Lof/iaAMvx3qNjJp2kBL23YjW9PY4lU4AuEyetdT/aunf8AP/a/9/l/xrhPG3g7wvaafpTW3hvR4WfWbGJzHYxKWRp0DKcLyCCQR3FdN/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8vM8Vx+0HevDKkif8I+o3IwI/wBanpXd/wDCCeD/APoVND/8F0P/AMTXn1rplhpPx9vbXTbG2srf+wA3lW0Sxpkypk4UAZoA7b4Zf8kz8O/9eMf8q6uvOfh54v8AD9l8PNBtrnVII5orNFdGzlTjp0rpv+E48M/9Bi3/AF/woA6Ciuf/AOE48M/9Bi3/AF/wo/4Tjwz/ANBi3/X/AAoA6Ciuf/4Tjwz/ANBi3/X/AAo/4Tjwz/0GLf8AX/CgDoKK5/8A4Tjwz/0GLf8AX/Cj/hOPDP8A0GLf9f8ACgDoKK5//hOPDP8A0GLf9f8ACj/hOPDP/QYt/wBf8KAOgorn/wDhOPDP/QYt/wBf8KP+E48M/wDQYt/1/wAKAOgorn/+E48M/wDQYt/1/wAKP+E48M/9Bi3/AF/woA6CsrxN/wAiprH/AF4z/wDoBqp/wnHhn/oMW/6/4Vm+IvGfhybwzqsUerW7SPZzKqjPJKHA6UAdPpX/ACB7L/r3j/8AQRVuuV03xt4bTSrNG1e3DLAgI54O0e1Wv+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Cp4+/wCQbo//AGHdP/8AShK6uvOfG3i/w/dafpSwapA5TWbGRgM8Ks6Enp2Arpv+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8om/5OHvv+xfX/wBGpXb/APCceGf+gxb/AK/4V57a6nZat8fb65sLhJ4f7AC706ZEqcUAdv8ADL/kmfh3/rxj/lXV1ynwy/5Jn4d/68Y/5V1dABRRRQAUUUUAFFFFABRRRQAUUUUAFFFFABWV4m/5FTWP+vGf/wBANatZXib/AJFTWP8Arxn/APQDQBa0r/kD2X/XvH/6CKt1U0r/AJA9l/17x/8AoIq3QAUUUUAFFFFABRRRQAUUUUAFFFFABRRRQAUUUUAFFFFAHKePv+Qbo/8A2HdP/wDShK6uuU8ff8g3R/8AsO6f/wClCV1dABRRRQAUUUUAFFFFABRRRQAUUUUAFFFFABRRRQAUUUUAFFFFABRRRQAUUUUAFFFFABRRRQAUUUUAFFFFABRRRQAUUUUAFFFFABRRRQAUUUUAFFFFABRRRQAUUUUAFFFFABRRRQAUUUUAFFFFABXlE3/Jw99/2L6/+jUr1evKJv8Ak4e+/wCxfX/0alAHWfDL/kmfh3/rxj/lXV1ynwy/5Jn4d/68Y/5V1dABRRRQAUUUUAFFFFABRRRQAUUUUAFFFFABWV4m/wCRU1j/AK8Z/wD0A1q1leJv+RU1j/rxn/8AQDQBa0r/AJA9l/17x/8AoIq3VTSv+QPZf9e8f/oIq3QAUUUUAFFFFABRRRQAUUUUAFFFFABRRRQAUUUUAFFFFAHKePv+Qbo//Yd0/wD9KErq65Tx9/yDdH/7Dun/APpQldXQAUUUUAFFFFABRRRQAUUUUAFFFFABRRRQAUUUUAFFFFABRRRQAUUUUAFFFFABRRRQAUUUUAFFFFABRRRQAUUUUAFFFFABRRRQAUUUUAFFFFABRRRQAUUUUAFFFFABRRRQAUUUUAFFFFABRRRQAV5RN/ycPff9i+v/AKNSvV68om/5OHvv+xfX/wBGpQB1nwy/5Jn4d/68Y/5V1dcp8Mv+SZ+Hf+vGP+VdXQAUUUUAFFFFABRRRQAUUUUAFFFFABRRRQAVleJv+RU1j/rxn/8AQDWrWV4m/wCRU1j/AK8Z/wD0A0AWtK/5A9l/17x/+girdcbp2ueKV0y0VPB29BCgVv7TiG4bRzjFWf7d8Wf9CX/5VIv8KAOporlv7d8Wf9CX/wCVSL/Cj+3fFn/Ql/8AlUi/woA6miuW/t3xZ/0Jf/lUi/wo/t3xZ/0Jf/lUi/woA6miuW/t3xZ/0Jf/AJVIv8KP7d8Wf9CX/wCVSL/CgDqaK5b+3fFn/Ql/+VSL/Cj+3fFn/Ql/+VSL/CgDqaK5b+3fFn/Ql/8AlUi/wo/t3xZ/0Jf/AJVIv8KAOporlv7d8Wf9CX/5VIv8KP7d8Wf9CX/5VIv8KAOporlv7d8Wf9CX/wCVSL/Cj+3fFn/Ql/8AlUi/woA6miuW/t3xZ/0Jf/lUi/wo/t3xZ/0Jf/lUi/woAb4+/wCQbo//AGHdP/8AShK6uvMfGmseJJbDSxceFPIVdYsWU/2jG25xOhVeBxk4Ge2a6X+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vKJv+Th77/sX1/8ARqV139u+LP8AoS//ACqRf4Vwlhc3138er2XUNO+wT/2CB5PnLLx5qYO4cUAdz8Mv+SZ+Hf8Arxj/AJV1dcp8Mv8Akmfh3/rxj/lXV0AFFFFABRRRQAUUUUAFFFFABRRRQAUUUUAFZXib/kVNY/68Z/8A0A1q1leJv+RU1j/rxn/9ANAFrSv+QPZf9e8f/oIq3VTSv+QPZf8AXvH/AOgirdABRRRQAUUUUAFFFFABRRRQAUUUUAFFFFABRRRQAUUUUAcp4+/5Buj/APYd0/8A9KErq65Tx9/yDdH/AOw7p/8A6UJXV0AFFFFABRRRQAUUUUAFFFFABRRRQAUUUUAFFFFABRRRQAUUUUAFFFFABRRRQAUUUUAFFFFABRRRQAUUUUAFFFFABRRRQAUUUUAFFFFABRRRQAUUUUAFFFFABRRRQAUUUUAFFFFABRRRQAUUUUAFeUTf8nD33/Yvr/6NSvV68om/5OHvv+xfX/0alAHWfDL/AJJn4d/68Y/5V1dcp8Mv+SZ+Hf8Arxj/AJV1dABRRRQAUUUUAFFFFABRRRQAUUUUAFFFFABWV4m/5FTWP+vGf/0A1q1leJv+RU1j/rxn/wDQDQBl6ani3+y7Ty7jRNnkpt3QS5xtGM/PVny/GH/Pzof/AH4m/wDi61dK/wCQPZf9e8f/AKCKt0Ac/wCX4w/5+dD/AO/E3/xdHl+MP+fnQ/8AvxN/8XXQUUAc/wCX4w/5+dD/AO/E3/xdHl+MP+fnQ/8AvxN/8XXQUUAc/wCX4w/5+dD/AO/E3/xdHl+MP+fnQ/8AvxN/8XXQUUAc/wCX4w/5+dD/AO/E3/xdHl+MP+fnQ/8AvxN/8XXQUUAc/wCX4w/5+dD/AO/E3/xdHl+MP+fnQ/8AvxN/8XXQUUAc/wCX4w/5+dD/AO/E3/xdHl+MP+fnQ/8AvxN/8XXQUUAc/wCX4w/5+dD/AO/E3/xdHl+MP+fnQ/8AvxN/8XXQUUAc/wCX4w/5+dD/AO/E3/xdHl+MP+fnQ/8AvxN/8XXQUUAec+Nk8UDT9K+0z6OV/tmx2eXDKDv89Nuct0zjPtXTeX4w/wCfnQ/+/E3/AMXVTx9/yDdH/wCw7p//AKUJXV0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157ajUB8fb4ak9s9x/YA5tlZUx5qY4Yk5r2KvKJv+Th77/sX1/wDRqUAdZ8Mv+SZ+Hf8Arxj/AJV1dcp8Mv8Akmfh3/rxj/lXV0AFFFFABRRRQAUUUUAFFFFABRRRQAUUUUAFZXib/kVNY/68Z/8A0A1q1leJ/wDkU9Y/68Z//QDQBa0r/kD2X/XvH/6CKt1yum6NrjaXaFfFNwqmFCF+xwnA2jj7tWv7F17/AKGu4/8AAKD/AOJoA6Ciuf8A7F17/oa7j/wCg/8AiaP7F17/AKGu4/8AAKD/AOJoA6Ciuf8A7F17/oa7j/wCg/8AiaP7F17/AKGu4/8AAKD/AOJoA6Ciuf8A7F17/oa7j/wCg/8AiaP7F17/AKGu4/8AAKD/AOJoA6Ciuf8A7F17/oa7j/wCg/8AiaP7F17/AKGu4/8AAKD/AOJoA6Ciuf8A7F17/oa7j/wCg/8AiaP7F17/AKGu4/8AAKD/AOJoA6Ciuf8A7F17/oa7j/wCg/8AiaP7F17/AKGu4/8AAKD/AOJoA6Ciuf8A7F17/oa7j/wCg/8AiaP7F17/AKGu4/8AAKD/AOJoA6Ciuf8A7F17/oa7j/wCg/8AiaP7F17/AKGu4/8AAKD/AOJoAqePv+Qbo/8A2HdP/wDShK6uvOfG2k6zFp+lGXxJPMDrNiqg2kK7WM6ANwvY846V03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XlE3/Jw99/2L6/+jUrt/7F17/oa7j/AMAoP/ia89tba6tfj7fR3d897L/YAPmvGqHHmpxhQBQB2/wy/wCSZ+Hf+vGP+VdXXKfDL/kmfh3/AK8Y/wCVdXQAUUUUAFFFFABRRRQAUUUUAFFFFABRRRQAVleJv+RU1j/rxn/9ANatZXib/kVNY/68Z/8A0A0AWtK/5A9l/wBe8f8A6CKt1U0r/kD2X/XvH/6CKt0AFFFFABRRRQAUUUUAFFFFABRRRQAUUUUAFFFFABRRRQBynj7/AJBuj/8AYd0//wBKErq65Tx9/wAg3R/+w7p//pQldXQAUUUUAFFFFABRRRQAUUUUAFFFFABRRRQAUUUUAFFFFABRRRQAUUUUAFFFFABRRRQAUUUUAFFFFABRRRQAUUUUAFFFFABRRRQAUUUUAFFFFABRRRQAUUUUAFFFFABRRRQAUUUUAFFFFABRRRQAV5RN/wAnD33/AGL6/wDo1K9Xryib/k4e+/7F9f8A0alAHWfDL/kmfh3/AK8Y/wCVdXXKfDL/AJJn4d/68Y/5V1dABRRRQAUUUUAFFFFABRRRQAUUUUAFFFFABWV4n/5FPWP+vGf/ANANatZXib/kVNY/68Z//QDQBgad4Fs5dMtJDrXiRS0KNhdauABkDoN/Aqz/AMIDZf8AQc8Tf+Du5/8Ai66DSv8AkD2X/XvH/wCgirdAHKf8IDZf9BzxN/4O7n/4uj/hAbL/AKDnib/wd3P/AMXXV0UAcp/wgNl/0HPE3/g7uf8A4uj/AIQGy/6Dnib/AMHdz/8AF11dFAHKf8IDZf8AQc8Tf+Du5/8Ai6P+EBsv+g54m/8AB3c//F11dFAHKf8ACA2X/Qc8Tf8Ag7uf/i6P+EBsv+g54m/8Hdz/APF11dFAHKf8IDZf9BzxN/4O7n/4uj/hAbL/AKDnib/wd3P/AMXXV0UAcp/wgNl/0HPE3/g7uf8A4uj/AIQGy/6Dnib/AMHdz/8AF11dFAHKf8IDZf8AQc8Tf+Du5/8Ai6P+EBsv+g54m/8AB3c//F11dFAHKf8ACA2X/Qc8Tf8Ag7uf/i6P+EBsv+g54m/8Hdz/APF11dFAHmHjPwZaWlhpbLq/iCTzNYsYiJtXncANOgyAW4YZyD1B5FdJ/wAIDZf9BzxN/wCDu5/+Lo8ff8g3R/8AsO6f/wClCV1d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rhdP0uPSPjze2sVzeXC/2CG33ly878ypxuck49q9lryib/AJOHvv8AsX1/9GpQB1nwy/5Jn4d/68Y/5V1debfD3wT4Vv8A4e6DdXfhzSp7iWzRpJZbRGZyR1JI5NdL/wAK+8G/9Cro3/gFH/hQB0lFc3/wr7wb/wBCro3/AIBR/wCFH/CvvBv/AEKujf8AgFH/AIUAdJRXN/8ACvvBv/Qq6N/4BR/4Uf8ACvvBv/Qq6N/4BR/4UAdJRXN/8K+8G/8AQq6N/wCAUf8AhR/wr7wb/wBCro3/AIBR/wCFAHSUVzf/AAr7wb/0Kujf+AUf+FH/AAr7wb/0Kujf+AUf+FAHSUVzf/CvvBv/AEKujf8AgFH/AIUf8K+8G/8AQq6N/wCAUf8AhQB0lFc3/wAK+8G/9Cro3/gFH/hR/wAK+8G/9Cro3/gFH/hQB0lZXib/AJFTWP8Arxn/APQDVD/hX3g3/oVdG/8AAKP/AArN8Q+A/CMHhrVZofDOkRyx2czI62cYKkISCDjrQB1elf8AIHsv+veP/wBBFW65HTfAPg+TS7R38L6OztChZjZxkk7R7Va/4V94N/6FXRv/AACj/wAKAOkorm/+FfeDf+hV0b/wCj/wo/4V94N/6FXRv/AKP/CgDpKK5v8A4V94N/6FXRv/AACj/wAKP+FfeDf+hV0b/wAAo/8ACgDpKK5v/hX3g3/oVdG/8Ao/8KP+FfeDf+hV0b/wCj/woA6Siub/AOFfeDf+hV0b/wAAo/8ACj/hX3g3/oVdG/8AAKP/AAoA6Siub/4V94N/6FXRv/AKP/Cj/hX3g3/oVdG/8Ao/8KAOkorm/wDhX3g3/oVdG/8AAKP/AAo/4V94N/6FXRv/AACj/wAKAOkorm/+FfeDf+hV0b/wCj/wo/4V94N/6FXRv/AKP/CgDpKK5v8A4V94N/6FXRv/AACj/wAKP+FfeDf+hV0b/wAAo/8ACgCDx9/yDdH/AOw7p/8A6UJXV15t418E+FbOw0prbw5pULSazYxOY7RFLI06BlOB0IJBFdL/AM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V5RN/ycPff9i+v/o1K7P8A4V94N/6FXRv/AACj/wAK4Cz0nTtG+Pl9a6ZY29nb/wBghvKt4wi5MqZOB3oA7j4Zf8kz8O/9eMf8q6uvOfh54x8L2Xw80G2u/Emj29xFZoskUt9EjocdCC2Qa6b/AITvwf8A9DXof/gxh/8AiqAOgorn/wDhO/B//Q16H/4MYf8A4qj/AITvwf8A9DXof/gxh/8AiqAOgorn/wDhO/B//Q16H/4MYf8A4qj/AITvwf8A9DXof/gxh/8AiqAOgorn/wDhO/B//Q16H/4MYf8A4qj/AITvwf8A9DXof/gxh/8AiqAOgorn/wDhO/B//Q16H/4MYf8A4qj/AITvwf8A9DXof/gxh/8AiqAOgorn/wDhO/B//Q16H/4MYf8A4qj/AITvwf8A9DXof/gxh/8AiqAOgorn/wDhO/B//Q16H/4MYf8A4qj/AITvwf8A9DXof/gxh/8AiqAOgrK8Tf8AIqax/wBeM/8A6Aaqf8J34P8A+hr0P/wYw/8AxVZviLxt4Tn8M6rFF4n0WSR7OZURL+IliUIAA3cmgDp9K/5A9l/17x/+girdcrpvjjwjHpVmj+KdEVlgQFTqEQIO0cfeq1/wnfg//oa9D/8ABjD/APFUAdBRXP8A/Cd+D/8Aoa9D/wDBjD/8VR/wnfg//oa9D/8ABjD/APFUAdBRXP8A/Cd+D/8Aoa9D/wDBjD/8VR/wnfg//oa9D/8ABjD/APFUAdBRXP8A/Cd+D/8Aoa9D/wDBjD/8VR/wnfg//oa9D/8ABjD/APFUAdBRXP8A/Cd+D/8Aoa9D/wDBjD/8VR/wnfg//oa9D/8ABjD/APFUAdBRXP8A/Cd+D/8Aoa9D/wDBjD/8VR/wnfg//oa9D/8ABjD/APFUAdBRXP8A/Cd+D/8Aoa9D/wDBjD/8VR/wnfg//oa9D/8ABjD/APFUAdBRXP8A/Cd+D/8Aoa9D/wDBjD/8VR/wnfg//oa9D/8ABjD/APFUAdBRXP8A/Cd+D/8Aoa9D/wDBjD/8VR/wnfg//oa9D/8ABjD/APFUAVPH3/IN0f8A7Dun/wDpQldXXnPjbxj4Xu9P0pbbxJo8zJrNjK4jvomKos6FmOG4AAJJ7Cum/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8om/5OHvv+xfX/wBGpXb/APCd+D/+hr0P/wAGMP8A8VXntrqmn6v8fb6502+tr23/ALAC+bbTLImRKmRlSRmgDtPhpDE3w08OkxoSbGPkqPSuq8iH/nlH/wB8iuY+GX/JM/Dv/XjH/KuroAj8iH/nlH/3yKPIh/55R/8AfIqSigCPyIf+eUf/AHyKPIh/55R/98ipKKAI/Ih/55R/98ijyIf+eUf/AHyKkooAj8iH/nlH/wB8ijyIf+eUf/fIqSigCPyIf+eUf/fIo8iH/nlH/wB8ipKKAI/Ih/55R/8AfIo8iH/nlH/3yKkooAj8iH/nlH/3yKy/E0EQ8KawREmfsM38I/uGtisrxN/yKmsf9eM//oBoAm0uCH+yLL90n+oT+Ef3RVvyIf8AnlH/AN8ioNK/5A9l/wBe8f8A6CKt0AR+RD/zyj/75FHkQ/8APKP/AL5FSUUAR+RD/wA8o/8AvkUeRD/zyj/75FSUUAR+RD/zyj/75FHkQ/8APKP/AL5FSUUAR+RD/wA8o/8AvkUeRD/zyj/75FSUUAR+RD/zyj/75FHkQ/8APKP/AL5FSUUAR+RD/wA8o/8AvkUeRD/zyj/75FSUUAR+RD/zyj/75FHkQ/8APKP/AL5FSUUAR+RD/wA8o/8AvkUeRD/zyj/75FSUUAcj49hiGm6PiNB/xPNPHCj/AJ+ErqvIh/55R/8AfIrmPH3/ACDdH/7Dun/+lCV1d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eVyKqftC3wVQo/wCEfXgDH/LVK9Yryib/AJOHvv8AsX1/9GpQB1nwy/5Jn4d/68Y/5V1dcp8Mv+SZ+Hf+vGP+VdXQAUUUUAFFFFABRRRQAUUUUAFFFFABRRRQAVleJv8AkVNY/wCvGf8A9ANatZXib/kVNY/68Z//AEA0AWtK/wCQPZf9e8f/AKCKt1U0r/kD2X/XvH/6CKt0AFFFFABRRRQAUUUUAFFFFABRRRQAUUUUAFFFFABRRRQBynj7/kG6P/2HdP8A/ShK6uuU8ff8g3R/+w7p/wD6UJXV0AFFFFABRRRQAUUUUAFFFFABRRRQAUUUUAFFFFABRRRQAUUUUAFFFFABRRRQAUUUUAFFFFABRRRQAUUUUAFFFFABRRRQAUUUUAFFFFABRRRQAUUUUAFFFFABRRRQAUUUUAFFFFABRRRQAUUUUAFeUTf8nD33/Yvr/wCjUr1evKJv+Th77/sX1/8ARqUAdZ8Mv+SZ+Hf+vGP+VdXXKfDL/kmfh3/rxj/lXV0AFFFFABRRRQAUUUUAFFFFABRRRQAUUUUAFZXib/kVNY/68Z//AEA1q1leJv8AkVNY/wCvGf8A9ANAFrSv+QPZf9e8f/oIq3XJad4h1hNMtFXwZrDqIUAYXFnhhtHPM+as/wD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IPH3/ACDdH/7Dun/+lCV1debeNdd1Waw0oS+EtVtwus2LhpJ7UhmE6EKNsx5J4GcDnkgc10v/AAketf8AQk6z/wCBNl/8foA6Siub/wCEj1r/AKEnWf8AwJsv/j9H/CR61/0JOs/+BNl/8foA6Siub/4SPWv+hJ1n/wACbL/4/R/wketf9CTrP/gTZf8Ax+gDpKK5v/hI9a/6EnWf/Amy/wDj9H/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Okorm/wDhI9a/6EnWf/Amy/8Aj9H/AAketf8AQk6z/wCBNl/8foA6Siub/wCEj1r/AKEnWf8AwJsv/j9H/CR61/0JOs/+BNl/8foA6Siub/4SPWv+hJ1n/wACbL/4/R/wketf9CTrP/gTZf8Ax+gDpKK5v/hI9a/6EnWf/Amy/wDj9H/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Okorm/wDhI9a/6EnWf/Amy/8Aj9H/AAketf8AQk6z/wCBNl/8foA6Siub/wCEj1r/AKEnWf8AwJsv/j9H/CR61/0JOs/+BNl/8foA6Siub/4SPWv+hJ1n/wACbL/4/R/wketf9CTrP/gTZf8Ax+gDpKK5v/hI9a/6EnWf/Amy/wDj9H/CR61/0JOs/wDgTZf/AB+gDpK8om/5OHvv+xfX/wBGpXZ/8JHrX/Qk6z/4E2X/AMfrgLO8ub34+X011ptxp8n9ggeTcPGzY81Ocxsy4/GgDu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C98Pbnxavw90FbPStEkthZp5bzalKjsuOpUQMAfbJrpftXjb/oDeH/APwbTf8AyNUHwy/5Jn4d/wCvGP8AlXV0Ac39q8bf9Abw/wD+Dab/AORqPtXjb/oDeH//AAbTf/I1dJRQBzf2rxt/0BvD/wD4Npv/AJGo+1eNv+gN4f8A/BtN/wDI1dJRQBzf2rxt/wBAbw//AODab/5Go+1eNv8AoDeH/wDwbTf/ACNXSUUAc39q8bf9Abw//wCDab/5Go+1eNv+gN4f/wDBtN/8jV0lFAHN/avG3/QG8P8A/g2m/wDkaj7V42/6A3h//wAG03/yNXSUUAc39q8bf9Abw/8A+Dab/wCRqPtXjb/oDeH/APwbTf8AyNXSUUAc39q8bf8AQG8P/wDg2m/+RqzfENz4xPhrVRNpGhLEbObeyapMzBdhyQDbjJ9siu2rK8Tf8iprH/XjP/6AaAMbTbrxmNLtAmj6CU8lNpbVZgSNo6j7PVr7V42/6A3h/wD8G03/AMjVs6V/yB7L/r3j/wDQRVu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PNvGtz4taw0r7VpWiRqNZsShi1KVyX89NoOYBgE4yeSB2PSul+1eNv+gN4f8A/BtN/wDI1QePv+Qbo/8A2HdP/wDShK6ugDm/tXjb/oDeH/8AwbTf/I1H2rxt/wBAbw//AODab/5GrpKKAOb+1eNv+gN4f/8ABtN/8jUfavG3/QG8P/8Ag2m/+Rq6SigDm/tXjb/oDeH/APwbTf8AyNR9q8bf9Abw/wD+Dab/AORq6Si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Ob+1eNv8AoDeH/wDwbTf/ACNR9q8bf9Abw/8A+Dab/wCRq6SigDm/tXjb/oDeH/8AwbTf/I1H2rxt/wBAbw//AODab/5GrpKKAOb+1eNv+gN4f/8ABtN/8jUfavG3/QG8P/8Ag2m/+Rq6SigDm/tXjb/oDeH/APwbTf8AyNR9q8bf9Abw/wD+Dab/AORq6Si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Ob+1eNv8AoDeH/wDwbTf/ACNR9q8bf9Abw/8A+Dab/wCRq6SigDm/tXjb/oDeH/8AwbTf/I1H2rxt/wBAbw//AODab/5GrpKKAOb+1eNv+gN4f/8ABtN/8jUfavG3/QG8P/8Ag2m/+Rq6SigDm/tXjb/oDeH/APwbTf8AyNR9q8bf9Abw/wD+Dab/AORq6SigDm/tXjb/AKA3h/8A8G03/wAjVwFm+pSfHy+bVbe0guf7BHyWs7TJt81MHcyIc+2K9jryib/k4e+/7F9f/RqUAdZ8Mv8Akmfh3/rxj/lXV1ynwy/5Jn4d/wCvGP8AlXV0AFFFFABRRRQAUUUUAFFFFABRRRQAUUUUAFZXib/kVNY/68Z//QDWrWV4n/5FPWP+vGf/ANANAFrSv+QPZf8AXvH/AOgirdcXp2k+NG0y0MfizTkQwoVU6KSQMDAz5/NWf7H8b/8AQ3ab/wCCQ/8Ax+gDq6K5T+x/G/8A0N2m/wDgkP8A8fo/sfxv/wBDdpv/AIJD/wDH6AOrorlP7H8b/wDQ3ab/AOCQ/wDx+j+x/G//AEN2m/8AgkP/AMfoA6uiuU/sfxv/ANDdpv8A4JD/APH6P7H8b/8AQ3ab/wCCQ/8Ax+gDq6K5T+x/G/8A0N2m/wDgkP8A8fo/sfxv/wBDdpv/AIJD/wDH6AOrorlP7H8b/wDQ3ab/AOCQ/wDx+j+x/G//AEN2m/8AgkP/AMfoA6uiuU/sfxv/ANDdpv8A4JD/APH6P7H8b/8AQ3ab/wCCQ/8Ax+gDq6K5T+x/G/8A0N2m/wDgkP8A8fo/sfxv/wBDdpv/AIJD/wDH6AOrorlP7H8b/wDQ3ab/AOCQ/wDx+j+x/G//AEN2m/8AgkP/AMfoAPH3/IN0f/sO6f8A+lCV1deYeM9L8Wx2Glm68T2E6nWLFUCaSU2uZ02sT5xyAcHHfpkda6T+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ryib/k4e+/7F9f/AEaldZ/Y/jf/AKG7Tf8AwSH/AOP1wun2+pW3x5vY9Vv4b65/sEHzobbyFx5qYG3c355oA7r4Zf8AJM/Dv/XjH/KurrlPhl/yTPw7/wBeMf8AKuroAKKKKACiiigAooooAKKKKACiiigAooooAKyvE3/Iqax/14z/APoBrVrK8Tf8iprH/XjP/wCgGgC1pX/IHsv+veP/ANBFW6qaV/yB7L/r3j/9BFW6ACiiigAooooAKKKKACiiigAooooAKKKKACiiigAooooA5Tx9/wAg3R/+w7p//pQldXXKePv+Qbo//Yd0/wD9KErq6ACiiigAooooAKKKKACiiigAooooAKKKKACiiigAooooAKKKKACiiigAooooAKKKKACiiigAooooAKKKKACiiigAooooAKKKKACiiigAooooAKKKKACiiigAooooAKKKKACiiigAooooAKKKKACvKJv+Th77/sX1/wDRqV6vXlE3/Jw99/2L6/8Ao1KAOs+GX/JM/Dv/AF4x/wAq6uuU+GX/ACTPw7/14x/yrq6ACiiigAooooAKKKKACiiigAooooAKKKKACsrxN/yKmsf9eM//AKAa1ayvE3/Iqax/14z/APoBoAy9N8NTPpdo3/CRa2u6FDtWaPA+UcD5Ks/8IxN/0Mmuf9/4/wD4itXSv+QPZf8AXvH/AOgird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ec+NvD0sGn6UTr2sS7tZsUxJKhC5nQbhhOo6j3rpv+EYm/6GTXP+/8f/xFVPH3/IN0f/sO6f8A+lCV1d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c//wAIxN/0Mmuf9/4//iKP+EYm/wChk1z/AL/x/wDxFdBRQBz/APwjE3/Qya5/3/j/APiKP+EYm/6GTXP+/wDH/wDEV0FFAHP/APCMTf8AQya5/wB/4/8A4ij/AIRib/oZNc/7/wAf/wARXQUUAc//AMIxN/0Mmuf9/wCP/wCIo/4Rib/oZNc/7/x//EV0FF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c//wAIxN/0Mmuf9/4//iKP+EYm/wChk1z/AL/x/wDxFdBRQBz/APwjE3/Qya5/3/j/APiKP+EYm/6GTXP+/wDH/wDEV0FFAHP/APCMTf8AQya5/wB/4/8A4ij/AIRib/oZNc/7/wAf/wARXQUUAc//AMIxN/0Mmuf9/wCP/wCIo/4Rib/oZNc/7/x//EV0FFAHP/8ACMTf9DJrn/f+P/4ij/hGJv8AoZNc/wC/8f8A8RXQUUAc/wD8IxN/0Mmuf9/4/wD4ij/hGJv+hk1z/v8Ax/8AxFdBRQBz/wDwjE3/AEMmuf8Af+P/AOIo/wCEYm/6GTXP+/8AH/8AEV0FFAHP/wDCMTf9DJrn/f8Aj/8AiK89tbJrD4+30LXlzdn+wAfMuWDP/rU4yAOK9iryib/k4e+/7F9f/RqUAdZ8Mv8Akmfh3/rxj/lXV1wPw58P6Xc/DnQJpbXdI9khY+YwycfWuo/4RnR/+fP/AMiv/jQBrUVk/wDCM6P/AM+f/kV/8aP+EZ0f/nz/APIr/wCNAGtRWT/wjOj/APPn/wCRX/xo/wCEZ0f/AJ8//Ir/AONAGtRWT/wjOj/8+f8A5Ff/ABo/4RnR/wDnz/8AIr/40Aa1FZP/AAjOj/8APn/5Ff8Axo/4RnR/+fP/AMiv/jQBrUVk/wDCM6P/AM+f/kV/8aP+EZ0f/nz/APIr/wCNAGtRWT/wjOj/APPn/wCRX/xo/wCEZ0f/AJ8//Ir/AONAGtWV4m/5FTWP+vGf/wBANJ/wjOj/APPn/wCRX/xrM8R+HNJj8L6tIlphlspiD5j8EIfegDe0r/kD2X/XvH/6CKt1z2meGtIbSrNjaZJgQn94/wDdHvVv/hGdH/58/wDyK/8AjQBrUVk/8Izo/wDz5/8AkV/8aP8AhGdH/wCfP/yK/wDjQBrUVk/8Izo//Pn/AORX/wAaP+EZ0f8A58//ACK/+NAGtRWT/wAIzo//AD5/+RX/AMaP+EZ0f/nz/wDIr/40Aa1FZP8AwjOj/wDPn/5Ff/Gj/hGdH/58/wDyK/8AjQBrUVk/8Izo/wDz5/8AkV/8aP8AhGdH/wCfP/yK/wDjQBrUVk/8Izo//Pn/AORX/wAaP+EZ0f8A58//ACK/+NAGtRWT/wAIzo//AD5/+RX/AMaP+EZ0f/nz/wDIr/40Aa1FZP8AwjOj/wDPn/5Ff/Gj/hGdH/58/wDyK/8AjQBlePv+Qbo//Yd0/wD9KErq64Hxx4f0uDT9JMdrtLa1YIf3jHINwgI6+ldR/wAIzo//AD5/+RX/AMaANaisn/hGdH/58/8AyK/+NH/CM6P/AM+f/kV/8aANaisn/hGdH/58/wDyK/8AjR/wjOj/APPn/wCRX/xoA1qKyf8AhGdH/wCfP/yK/wDjR/wjOj/8+f8A5Ff/ABoA1qKyf+EZ0f8A58//ACK/+NH/AAjOj/8APn/5Ff8AxoA1qKyf+EZ0f/nz/wDIr/40f8Izo/8Az5/+RX/xoA1qKyf+EZ0f/nz/APIr/wCNH/CM6P8A8+f/AJFf/GgDWorJ/wCEZ0f/AJ8//Ir/AONH/CM6P/z5/wDkV/8AGgDWorJ/4RnR/wDnz/8AIr/40f8ACM6P/wA+f/kV/wDGgDWorJ/4RnR/+fP/AMiv/jR/wjOj/wDPn/5Ff/GgDWorJ/4RnR/+fP8A8iv/AI0f8Izo/wDz5/8AkV/8aANaisn/AIRnR/8Anz/8iv8A40f8Izo//Pn/AORX/wAaANaisn/hGdH/AOfP/wAiv/jR/wAIzo//AD5/+RX/AMaANaisn/hGdH/58/8AyK/+NH/CM6P/AM+f/kV/8aANaisn/hGdH/58/wDyK/8AjR/wjOj/APPn/wCRX/xoA1qKyf8AhGdH/wCfP/yK/wDjR/wjOj/8+f8A5Ff/ABoA1qKyf+EZ0f8A58//ACK/+NH/AAjOj/8APn/5Ff8AxoA1qKyf+EZ0f/nz/wDIr/40f8Izo/8Az5/+RX/xoA1qKyf+EZ0f/nz/APIr/wCNH/CM6P8A8+f/AJFf/GgDWorJ/wCEZ0f/AJ8//Ir/AONH/CM6P/z5/wDkV/8AGgDWorJ/4RnR/wDnz/8AIr/40f8ACM6P/wA+f/kV/wDGgDWorJ/4RnR/+fP/AMiv/jR/wjOj/wDPn/5Ff/GgDWorJ/4RnR/+fP8A8iv/AI0f8Izo/wDz5/8AkV/8aANaisn/AIRnR/8Anz/8iv8A40f8Izo//Pn/AORX/wAaANaisn/hGdH/AOfP/wAiv/jR/wAIzo//AD5/+RX/AMaANaisn/hGdH/58/8AyK/+NH/CM6P/AM+f/kV/8aANaisn/hGdH/58/wDyK/8AjR/wjOj/APPn/wCRX/xoA1qKyf8AhGdH/wCfP/yK/wDjR/wjOj/8+f8A5Ff/ABoA1q8om/5OHvv+xfX/ANGpXoP/AAjOj/8APn/5Ff8AxrzeKyt7D9oC+hto9kf9gA4yTz5qetAHZ/DL/kmfh3/rxj/lXV1wfw58QaLbfDnw/DPq9hFKlkgZHuUVlOOhBPFdP/wk2gf9BzTf/AuP/GgDVorK/wCEm0D/AKDmm/8AgXH/AI0f8JNoH/Qc03/wLj/xoA1aKyv+Em0D/oOab/4Fx/40f8JNoH/Qc03/AMC4/wDGgDVorK/4SbQP+g5pv/gXH/jR/wAJNoH/AEHNN/8AAuP/ABoA1aKyv+Em0D/oOab/AOBcf+NH/CTaB/0HNN/8C4/8aANWisr/AISbQP8AoOab/wCBcf8AjR/wk2gf9BzTf/AuP/GgDVorK/4SbQP+g5pv/gXH/jR/wk2gf9BzTf8AwLj/AMaANWsrxN/yKmsf9eM//oBo/wCEm0D/AKDmm/8AgXH/AI1meI/EehyeF9Wjj1rTmdrKYKq3SEklDwOaAN3Sv+QPZf8AXvH/AOgirdYGmeJdBXSbNW1vTQwgQEG6TI+Ue9Wv+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T4+/5Buj/wDYd0//ANKErq64Pxz4g0WfT9JEOr2EhXWrB2CXKHCi4QknB6Ac5rp/+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rRWV/wAJNoH/AEHNN/8AAuP/ABo/4SbQP+g5pv8A4Fx/40AatFZX/CTaB/0HNN/8C4/8aP8AhJtA/wCg5pv/AIFx/wCNAGrRWV/wk2gf9BzTf/AuP/Gj/hJtA/6Dmm/+Bcf+NAGrRWV/wk2gf9BzTf8AwLj/AMaP+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rRWV/wAJNoH/AEHNN/8AAuP/ABo/4SbQP+g5pv8A4Fx/40AatFZX/CTaB/0HNN/8C4/8aP8AhJtA/wCg5pv/AIFx/wCNAGrRWV/wk2gf9BzTf/AuP/Gj/hJtA/6Dmm/+Bcf+NAGrRWV/wk2gf9BzTf8AwLj/AMaP+Em0D/oOab/4Fx/40AatFZX/AAk2gf8AQc03/wAC4/8AGj/hJtA/6Dmm/wDgXH/jQBq0Vlf8JNoH/Qc03/wLj/xo/wCEm0D/AKDmm/8AgXH/AI0AatFZX/CTaB/0HNN/8C4/8aP+Em0D/oOab/4Fx/40AateUTf8nD33/Yvr/wCjUr0L/hJtA/6Dmm/+Bcf+NebR3lrfftAXs1ncw3EX9gAb4XDrnzU4yKAOq+G2nWMvw28PPJZW7u1lGSzRKSePpXU/2Vp3/Pha/wDflf8ACuf+GX/JM/Dv/XjH/KuroAqf2Vp3/Pha/wDflf8ACj+ytO/58LX/AL8r/hVuigCp/ZWnf8+Fr/35X/Cj+ytO/wCfC1/78r/hVuigCp/ZWnf8+Fr/AN+V/wAKP7K07/nwtf8Avyv+FW6KAKn9lad/z4Wv/flf8KP7K07/AJ8LX/vyv+FW6KAKn9lad/z4Wv8A35X/AAo/srTv+fC1/wC/K/4VbooAqf2Vp3/Pha/9+V/wo/srTv8Anwtf+/K/4VbooAqf2Vp3/Pha/wDflf8ACsvxLplgvhbV2WxtgwspiCIlyPkPtW/WV4m/5FTWP+vGf/0A0AJpel6edJsibG1JMCZJhX+6Parf9lad/wA+Fr/35X/CjSv+QPZf9e8f/oIq3QBU/srTv+fC1/78r/hR/ZWnf8+Fr/35X/CrdFAFT+ytO/58LX/vyv8AhR/ZWnf8+Fr/AN+V/wAKt0UAVP7K07/nwtf+/K/4Uf2Vp3/Pha/9+V/wq3RQBU/srTv+fC1/78r/AIUf2Vp3/Pha/wDflf8ACrdFAFT+ytO/58LX/vyv+FH9lad/z4Wv/flf8Kt0UAVP7K07/nwtf+/K/wCFH9lad/z4Wv8A35X/AAq3RQBU/srTv+fC1/78r/hR/ZWnf8+Fr/35X/CrdFAFT+ytO/58LX/vyv8AhR/ZWnf8+Fr/AN+V/wAKt0UAcX4706xj07SCllbqTrenqcRKMg3CZHSup/srTv8Anwtf+/K/4Vz/AI+/5Buj/wDYd0//ANKErq6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ry/yIbf9oO+SGJIk/4R9TtRQo/1qelet15RN/ycPff9i+v/AKNSgDR+HnizRrP4eaDbTzzrLHZorBbSZgDj1CkH8K6b/hNdB/5+bj/wCn/+Iqp8Mv8Akmfh3/rxj/lXV0Ac/wD8JroP/Pzcf+AU/wD8RR/wmug/8/Nx/wCAU/8A8RXQUUAc/wD8JroP/Pzcf+AU/wD8RR/wmug/8/Nx/wCAU/8A8RXQUUAc/wD8JroP/Pzcf+AU/wD8RR/wmug/8/Nx/wCAU/8A8RXQUUAc/wD8JroP/Pzcf+AU/wD8RR/wmug/8/Nx/wCAU/8A8RXQUUAc/wD8JroP/Pzcf+AU/wD8RR/wmug/8/Nx/wCAU/8A8RXQUUAc/wD8JroP/Pzcf+AU/wD8RR/wmug/8/Nx/wCAU/8A8RXQUUAc/wD8JroP/Pzcf+AU/wD8RWb4i8Y6JN4Z1WJLi4LvZzKoNnMOSh7lK7KsrxN/yKmsf9eM/wD6AaAMrTfGehppVmjXFxuWBAf9CmP8I/2Ktf8ACa6D/wA/Nx/4BT//ABFaulf8gey/694//QRVugDn/wDhNdB/5+bj/wAAp/8A4ij/AITXQf8An5uP/AKf/wCIroKKAOf/AOE10H/n5uP/AACn/wDiKP8AhNdB/wCfm4/8Ap//AIiugooA5/8A4TXQf+fm4/8AAKf/AOIo/wCE10H/AJ+bj/wCn/8AiK6CigDn/wDhNdB/5+bj/wAAp/8A4ij/AITXQf8An5uP/AKf/wCIroKKAOf/AOE10H/n5uP/AACn/wDiKP8AhNdB/wCfm4/8Ap//AIiugooA5/8A4TXQf+fm4/8AAKf/AOIo/wCE10H/AJ+bj/wCn/8AiK6CigDn/wDhNdB/5+bj/wAAp/8A4ij/AITXQf8An5uP/AKf/wCIroKKAOf/AOE10H/n5uP/AACn/wDiKP8AhNdB/wCfm4/8Ap//AIiugooA858beLNGutP0pYp5yU1mxkbNpMvyrOhPVfQdOtdN/wAJroP/AD83H/gFP/8AEVU8ff8AIN0f/sO6f/6UJXV0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V59a6ja6p8fb25tHdov7AC5eNkORKnZgDXsNeUTf8nD33/Yvr/6NSgDrPhl/yTPw7/14x/yrq65T4Zf8kz8O/wDXjH/KuroAKKKKACiiigAooooAKKKKACiiigAooooAKyvE3/Iqax/14z/+gGtWsrxN/wAiprH/AF4z/wDoBoAtaV/yB7L/AK94/wD0EVbqppX/ACB7L/r3j/8AQRVugAooooAKKKKACiiigAooooAKKKKACiiigAooooAKKKKAOU8ff8g3R/8AsO6f/wClCV1dcp4+/wCQbo//AGHdP/8AShK6ugAooooAKKKKACiiigAooooAKKKKACiiigAooooAKKKKACiiigAooooAKKKKACiiigAooooAKKKKACiiigAooooAKKKKACiiigAooooAKKKKACiiigAooooAKKKKACiiigAooooAKKKKACiiigAryib/AJOHvv8AsX1/9GpXq9eUTf8AJw99/wBi+v8A6NSgDr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Di/C3x8sfDvhbTdHfQbidrOBYTKtwqhyO4GK1/+GltO/6Fu6/8CV/+JoooAP8AhpbTv+hbuv8AwJX/AOJo/wCGltO/6Fu6/wDAlf8A4miigA/4aW07/oW7r/wJX/4mj/hpbTv+hbuv/Alf/iaKKAD/AIaW07/oW7r/AMCV/wDiaP8AhpbTv+hbuv8AwJX/AOJoooAP+GltO/6Fu6/8CV/+Jo/4aW07/oW7r/wJX/4miigA/wCGltO/6Fu6/wDAlf8A4mj/AIaW07/oW7r/AMCV/wDiaKKAD/hpbTv+hbuv/Alf/iaP+GltO/6Fu6/8CV/+JoooAP8AhpbTv+hbuv8AwJX/AOJqnqv7RVhqOj3tivh65Rrm3khDG5UhdykZ+770UUATWn7R+n21lBAfDlyxijVCftK84GP7tTf8NLad/wBC3df+BK//ABNFFAB/w0tp3/Qt3X/gSv8A8TR/w0tp3/Qt3X/gSv8A8TRRQAf8NLad/wBC3df+BK//ABNH/DS2nf8AQt3X/gSv/wATRRQAf8NLad/0Ld1/4Er/APE0f8NLad/0Ld1/4Er/APE0UUAH/DS2nf8AQt3X/gSv/wATR/w0tp3/AELd1/4Er/8AE0UUAH/DS2nf9C3df+BK/wDxNH/DS2nf9C3df+BK/wDxNFFAB/w0tp3/AELd1/4Er/8AE0f8NLad/wBC3df+BK//ABNFFAB/w0tp3/Qt3X/gSv8A8TR/w0tp3/Qt3X/gSv8A8TRRQAf8NLad/wBC3df+BK//ABNH/DS2nf8AQt3X/gSv/wATRRQBkeIfj5Y63a2UK6DcxG2v7a8JNwp3CKRXK9O+MZrX/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q/grxhF45+MF9rcFo9pH/Y3kGJ3DEESoc5A75/Siig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ata:image/jpeg;base64,/9j/4AAQSkZJRgABAQEAZABkAAD/2wBDAAgGBgcGBQgHBwcJCQgKDBQNDAsLDBkSEw8UHRofHh0aHBwgJC4nICIsIxwcKDcpLDAxNDQ0Hyc5PTgyPC4zNDL/2wBDAQkJCQwLDBgNDRgyIRwhMjIyMjIyMjIyMjIyMjIyMjIyMjIyMjIyMjIyMjIyMjIyMjIyMjIyMjIyMjIyMjIyMjL/wAARCAKHAt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8KfDm/8AEXhTTNYm8eeKIZby3WZo471tqk9hk5xWx/wqC7/6KD4r/wDA010nwy/5Jn4d/wCvGP8AlXV0AeYf8Kgu/wDooPiv/wADTR/wqC7/AOig+K//AANNen0UAeYf8Kgu/wDooPiv/wADTR/wqC7/AOig+K//AANNen0UAeYf8Kgu/wDooPiv/wADTR/wqC7/AOig+K//AANNen0UAeYf8Kgu/wDooPiv/wADTR/wqC7/AOig+K//AANNen0UAeYf8Kgu/wDooPiv/wADTR/wqC7/AOig+K//AANNen0UAeYf8Kgu/wDooPiv/wADTR/wqC7/AOig+K//AANNen0UAeYf8Kgu/wDooPiv/wADTVPVvhZe6do19ep4/wDFTPb28kyq162CVUnB59q9brK8Tf8AIqax/wBeM/8A6AaAPPrP4T3lzY287fEDxUGljVyBenAyM+tT/wDCoLv/AKKD4r/8DTXomlf8gey/694//QRVugDzD/hUF3/0UHxX/wCBpo/4VBd/9FB8V/8Agaa9PooA8w/4VBd/9FB8V/8AgaaP+FQXf/RQfFf/AIGmvT6KAPMP+FQXf/RQfFf/AIGmj/hUF3/0UHxX/wCBpr0+igDzD/hUF3/0UHxX/wCBpo/4VBd/9FB8V/8Agaa9PooA8w/4VBd/9FB8V/8AgaaP+FQXf/RQfFf/AIGmvT6KAPMP+FQXf/RQfFf/AIGmj/hUF3/0UHxX/wCBpr0+igDzD/hUF3/0UHxX/wCBpo/4VBd/9FB8V/8Agaa9PooA8w/4VBd/9FB8V/8AgaaP+FQXf/RQfFf/AIGmvT6KAPF/Efw51DRLWxmi8eeKJDcajbWjB71uFllVCRz1AOa2f+FQXf8A0UHxX/4Gmuk8ff8AIN0f/sO6f/6UJXV0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WP4cstR8NfF680B/EOranaro/2kG9uWfDmRBwM4GBn8zXs9eUTf8nD33/Yvr/6NSgDrPhl/yTPw7/14x/yrq68x+H/hL7Z8P9Cuf+Eh1+DzLNG8qC92ovHRRjgV0v8AwhP/AFM/iX/wP/8AsaAOporlv+EJ/wCpn8S/+B//ANjR/wAIT/1M/iX/AMD/AP7GgDqaK5b/AIQn/qZ/Ev8A4H//AGNH/CE/9TP4l/8AA/8A+xoA6miuW/4Qn/qZ/Ev/AIH/AP2NH/CE/wDUz+Jf/A//AOxoA6miuW/4Qn/qZ/Ev/gf/APY0f8IT/wBTP4l/8D//ALGgDqaK5b/hCf8AqZ/Ev/gf/wDY0f8ACE/9TP4l/wDA/wD+xoA6miuW/wCEJ/6mfxL/AOB//wBjR/whP/Uz+Jf/AAP/APsaAOprK8Tf8iprH/XjP/6Aay/+EJ/6mfxL/wCB/wD9jWb4g8G+T4b1SX/hJPET7LOVtj32VbCHgjbyKAOw0r/kD2X/AF7x/wDoIq3XGad4L36XaP8A8JN4jXdChwt/gD5R0+WrX/CE/wDUz+Jf/A//AOxoA6miuW/4Qn/qZ/Ev/gf/APY0f8IT/wBTP4l/8D//ALGgDqaK5b/hCf8AqZ/Ev/gf/wDY0f8ACE/9TP4l/wDA/wD+xoA6miuW/wCEJ/6mfxL/AOB//wBjR/whP/Uz+Jf/AAP/APsaAOporlv+EJ/6mfxL/wCB/wD9jR/whP8A1M/iX/wP/wDsaAOporlv+EJ/6mfxL/4H/wD2NH/CE/8AUz+Jf/A//wCxoA6miuW/4Qn/AKmfxL/4H/8A2NH/AAhP/Uz+Jf8AwP8A/saAOporlv8AhCf+pn8S/wDgf/8AY0f8IT/1M/iX/wAD/wD7GgDqaK5b/hCf+pn8S/8Agf8A/Y0f8IT/ANTP4l/8D/8A7GgBvj7/AJBuj/8AYd0//wBKErq68x8aeEvsthpbf8JDr82/WLGPEt7uC7p0G4ccMM5B7Gul/wCEJ/6mfxL/AOB//wBjQB1NFct/whP/AFM/iX/wP/8AsaP+EJ/6mfxL/wCB/wD9jQB1NFct/wAIT/1M/iX/AMD/AP7Gj/hCf+pn8S/+B/8A9jQB1NFct/whP/Uz+Jf/AAP/APsaP+EJ/wCpn8S/+B//ANjQB1NFct/whP8A1M/iX/wP/wDsaP8AhCf+pn8S/wDgf/8AY0AdTRXLf8IT/wBTP4l/8D//ALGj/hCf+pn8S/8Agf8A/Y0AdTRXLf8ACE/9TP4l/wDA/wD+xo/4Qn/qZ/Ev/gf/APY0AdTRXLf8IT/1M/iX/wAD/wD7Gj/hCf8AqZ/Ev/gf/wDY0AdTRXLf8IT/ANTP4l/8D/8A7Gj/AIQn/qZ/Ev8A4H//AGNAHU0Vy3/CE/8AUz+Jf/A//wCxo/4Qn/qZ/Ev/AIH/AP2NAHU0Vy3/AAhP/Uz+Jf8AwP8A/saP+EJ/6mfxL/4H/wD2NAHU0Vy3/CE/9TP4l/8AA/8A+xo/4Qn/AKmfxL/4H/8A2NAHU0Vy3/CE/wDUz+Jf/A//AOxo/wCEJ/6mfxL/AOB//wBjQB1NFct/whP/AFM/iX/wP/8AsaP+EJ/6mfxL/wCB/wD9jQB1NFct/wAIT/1M/iX/AMD/AP7Gj/hCf+pn8S/+B/8A9jQB1NFct/whP/Uz+Jf/AAP/APsaP+EJ/wCpn8S/+B//ANjQB1NFct/whP8A1M/iX/wP/wDsaP8AhCf+pn8S/wDgf/8AY0AdTRXLf8IT/wBTP4l/8D//ALGj/hCf+pn8S/8Agf8A/Y0AdTRXLf8ACE/9TP4l/wDA/wD+xo/4Qn/qZ/Ev/gf/APY0AdTRXLf8IT/1M/iX/wAD/wD7Gj/hCf8AqZ/Ev/gf/wDY0AdTRXLf8IT/ANTP4l/8D/8A7Gj/AIQn/qZ/Ev8A4H//AGNAHU0Vy3/CE/8AUz+Jf/A//wCxo/4Qn/qZ/Ev/AIH/AP2NAHU0Vy3/AAhP/Uz+Jf8AwP8A/saP+EJ/6mfxL/4H/wD2NAHU0Vy3/CE/9TP4l/8AA/8A+xo/4Qn/AKmfxL/4H/8A2NAHU0Vy3/CE/wDUz+Jf/A//AOxo/wCEJ/6mfxL/AOB//wBjQB1NFct/whP/AFM/iX/wP/8AsaP+EJ/6mfxL/wCB/wD9jQB1NFct/wAIT/1M/iX/AMD/AP7Gj/hCf+pn8S/+B/8A9jQB1NFct/whP/Uz+Jf/AAP/APsaP+EJ/wCpn8S/+B//ANjQB1NeUTf8nD33/Yvr/wCjUrrv+EJ/6mfxL/4H/wD2NcJYad/Zfx6vbb7beXn/ABIQ3m3cvmPzKnGcDigDufhl/wAkz8O/9eMf8q6uuU+GX/JM/Dv/AF4x/wAq6ugAooooAKKKKACiiigAooooAKKKKACiiigArK8Tf8iprH/XjP8A+gGtWsrxN/yKmsf9eM//AKAaALWlf8gey/694/8A0EVbqppX/IHsv+veP/0EVboAKKKKACiiigAooooAKKKKACiiigAooooAKKKKACiiigDlPH3/ACDdH/7Dun/+lCV1dcp4+/5Buj/9h3T/AP0oSuroAKKKKACiiigAooooAKKKKACiiigAooooAKKKKACiiigAooooAKKKKACiiigAooooAKKKKACiiigAooooAKKKKACiiigAooooAKKKKACiiigAooooAKKKKACiiigAooooAKKKKACiiigAooooAK8om/5OHvv+xfX/ANGpXq9eUTf8nD33/Yvr/wCjUoA6z4Zf8kz8O/8AXjH/ACrq65T4Zf8AJM/Dv/XjH/KuroAKKKKACiiigAooooAKKKKACiiigAooooAKyvE3/Iqax/14z/8AoBrVrK8Tf8iprH/XjP8A+gGgC1pX/IHsv+veP/0EVbqppX/IHsv+veP/ANBFW6ACiiigAooooAKKKKACiiigAooooAKKKKACiiigAooooA5Tx9/yDdH/AOw7p/8A6UJXV1ynj7/kG6P/ANh3T/8A0oSuroAKKKKACiiigAooooAKKKKACiiigAooooAKKKKACiiigAooooAKKKKACiiigAooooAKKKKACiiigAooooAKKKKACiiigAooooAKKKKACiiigAooooAKKKKACiiigAooooAKKKKACiiigAooooAK8om/5OHvv+xfX/0aler15RN/ycPff9i+v/o1KANv4c+INFtvhz4fhn1ewilSyQMj3KKynHQgniun/wCEm0D/AKDmm/8AgXH/AI1gfDbTrGX4beHnksrd3ayjJZolJPH0rqf7K07/AJ8LX/vyv+FAFX/hJtA/6Dmm/wDgXH/jR/wk2gf9BzTf/AuP/GrX9lad/wA+Fr/35X/Cj+ytO/58LX/vyv8AhQBV/wCEm0D/AKDmm/8AgXH/AI0f8JNoH/Qc03/wLj/xq1/ZWnf8+Fr/AN+V/wAKP7K07/nwtf8Avyv+FAFX/hJtA/6Dmm/+Bcf+NH/CTaB/0HNN/wDAuP8Axq1/ZWnf8+Fr/wB+V/wo/srTv+fC1/78r/hQBV/4SbQP+g5pv/gXH/jR/wAJNoH/AEHNN/8AAuP/ABq1/ZWnf8+Fr/35X/Cj+ytO/wCfC1/78r/hQBV/4SbQP+g5pv8A4Fx/40f8JNoH/Qc03/wLj/xq1/ZWnf8APha/9+V/wo/srTv+fC1/78r/AIUAVf8AhJtA/wCg5pv/AIFx/wCNH/CTaB/0HNN/8C4/8atf2Vp3/Pha/wDflf8ACj+ytO/58LX/AL8r/hQBV/4SbQP+g5pv/gXH/jWZ4j8R6HJ4X1aOPWtOZ2spgqrdISSUPA5rd/srTv8Anwtf+/K/4Vl+JdMsF8Lauy2NsGFlMQREuR8h9qADTPEugrpNmra3poYQICDdJkfKPerX/CTaB/0HNN/8C4/8aTS9L086TZE2NqSYEyTCv90e1W/7K07/AJ8LX/vyv+FAFX/hJtA/6Dmm/wDgXH/jR/wk2gf9BzTf/AuP/GrX9lad/wA+Fr/35X/Cj+ytO/58LX/vyv8AhQBV/wCEm0D/AKDmm/8AgXH/AI0f8JNoH/Qc03/wLj/xq1/ZWnf8+Fr/AN+V/wAKP7K07/nwtf8Avyv+FAFX/hJtA/6Dmm/+Bcf+NH/CTaB/0HNN/wDAuP8Axq1/ZWnf8+Fr/wB+V/wo/srTv+fC1/78r/hQBV/4SbQP+g5pv/gXH/jR/wAJNoH/AEHNN/8AAuP/ABq1/ZWnf8+Fr/35X/Cj+ytO/wCfC1/78r/hQBV/4SbQP+g5pv8A4Fx/40f8JNoH/Qc03/wLj/xq1/ZWnf8APha/9+V/wo/srTv+fC1/78r/AIUAVf8AhJtA/wCg5pv/AIFx/wCNH/CTaB/0HNN/8C4/8atf2Vp3/Pha/wDflf8ACj+ytO/58LX/AL8r/hQBV/4SbQP+g5pv/gXH/jR/wk2gf9BzTf8AwLj/AMatf2Vp3/Pha/8Aflf8KP7K07/nwtf+/K/4UAVf+Em0D/oOab/4Fx/40f8ACTaB/wBBzTf/AALj/wAatf2Vp3/Pha/9+V/wo/srTv8Anwtf+/K/4UAcd458QaLPp+kiHV7CQrrVg7BLlDhRcISTg9AOc10//CTaB/0HNN/8C4/8awPHenWMenaQUsrdSdb09TiJRkG4TI6V1P8AZWnf8+Fr/wB+V/woAq/8JNoH/Qc03/wLj/xo/wCEm0D/AKDmm/8AgXH/AI1a/srTv+fC1/78r/hR/ZWnf8+Fr/35X/CgCr/wk2gf9BzTf/AuP/Gj/hJtA/6Dmm/+Bcf+NWv7K07/AJ8LX/vyv+FH9lad/wA+Fr/35X/CgCr/AMJNoH/Qc03/AMC4/wDGj/hJtA/6Dmm/+Bcf+NWv7K07/nwtf+/K/wCFH9lad/z4Wv8A35X/AAoAq/8ACTaB/wBBzTf/AALj/wAaP+Em0D/oOab/AOBcf+NWv7K07/nwtf8Avyv+FH9lad/z4Wv/AH5X/CgCr/wk2gf9BzTf/AuP/Gj/AISbQP8AoOab/wCBcf8AjVr+ytO/58LX/vyv+FH9lad/z4Wv/flf8KAKv/CTaB/0HNN/8C4/8aP+Em0D/oOab/4Fx/41a/srTv8Anwtf+/K/4Uf2Vp3/AD4Wv/flf8KAKv8Awk2gf9BzTf8AwLj/AMaP+Em0D/oOab/4Fx/41a/srTv+fC1/78r/AIUf2Vp3/Pha/wDflf8ACgCr/wAJNoH/AEHNN/8AAuP/ABo/4SbQP+g5pv8A4Fx/41a/srTv+fC1/wC/K/4Uf2Vp3/Pha/8Aflf8KAKv/CTaB/0HNN/8C4/8aP8AhJtA/wCg5pv/AIFx/wCNWv7K07/nwtf+/K/4Uf2Vp3/Pha/9+V/woAq/8JNoH/Qc03/wLj/xo/4SbQP+g5pv/gXH/jVr+ytO/wCfC1/78r/hR/ZWnf8APha/9+V/woAq/wDCTaB/0HNN/wDAuP8Axo/4SbQP+g5pv/gXH/jVr+ytO/58LX/vyv8AhR/ZWnf8+Fr/AN+V/wAKAKv/AAk2gf8AQc03/wAC4/8AGj/hJtA/6Dmm/wDgXH/jVr+ytO/58LX/AL8r/hR/ZWnf8+Fr/wB+V/woAq/8JNoH/Qc03/wLj/xo/wCEm0D/AKDmm/8AgXH/AI1a/srTv+fC1/78r/hR/ZWnf8+Fr/35X/CgCr/wk2gf9BzTf/AuP/Gj/hJtA/6Dmm/+Bcf+NWv7K07/AJ8LX/vyv+FH9lad/wA+Fr/35X/CgCr/AMJNoH/Qc03/AMC4/wDGj/hJtA/6Dmm/+Bcf+NWv7K07/nwtf+/K/wCFH9lad/z4Wv8A35X/AAoAq/8ACTaB/wBBzTf/AALj/wAaP+Em0D/oOab/AOBcf+NWv7K07/nwtf8Avyv+FH9lad/z4Wv/AH5X/CgCr/wk2gf9BzTf/AuP/Gj/AISbQP8AoOab/wCBcf8AjVr+ytO/58LX/vyv+FH9lad/z4Wv/flf8KAKv/CTaB/0HNN/8C4/8aP+Em0D/oOab/4Fx/41a/srTv8Anwtf+/K/4Uf2Vp3/AD4Wv/flf8KAKv8Awk2gf9BzTf8AwLj/AMaP+Em0D/oOab/4Fx/41a/srTv+fC1/78r/AIUf2Vp3/Pha/wDflf8ACgCr/wAJNoH/AEHNN/8AAuP/ABo/4SbQP+g5pv8A4Fx/41a/srTv+fC1/wC/K/4Uf2Vp3/Pha/8Aflf8KAKv/CTaB/0HNN/8C4/8aP8AhJtA/wCg5pv/AIFx/wCNWv7K07/nwtf+/K/4Uf2Vp3/Pha/9+V/woAq/8JNoH/Qc03/wLj/xo/4SbQP+g5pv/gXH/jVr+ytO/wCfC1/78r/hR/ZWnf8APha/9+V/woAq/wDCTaB/0HNN/wDAuP8Axo/4SbQP+g5pv/gXH/jVr+ytO/58LX/vyv8AhR/ZWnf8+Fr/AN+V/wAKAKv/AAk2gf8AQc03/wAC4/8AGj/hJtA/6Dmm/wDgXH/jVr+ytO/58LX/AL8r/hR/ZWnf8+Fr/wB+V/woAq/8JNoH/Qc03/wLj/xo/wCEm0D/AKDmm/8AgXH/AI1a/srTv+fC1/78r/hR/ZWnf8+Fr/35X/CgCr/wk2gf9BzTf/AuP/Gj/hJtA/6Dmm/+Bcf+NWv7K07/AJ8LX/vyv+FH9lad/wA+Fr/35X/CgCr/AMJNoH/Qc03/AMC4/wDGj/hJtA/6Dmm/+Bcf+NWv7K07/nwtf+/K/wCFH9lad/z4Wv8A35X/AAoAq/8ACTaB/wBBzTf/AALj/wAa82ivbW//AGgL6azuYbiL+wAN8Mgdc+anGRXqf9lad/z4Wv8A35X/AAry/wAiG3/aDvkhiSJP+EfU7UUKP9anpQB2Hwy/5Jn4d/68Y/5V1deYfD/x3oOn+ANCtLiS/E0NoiOE0u5kXIHZljIP1BrpP+Fj+Gv+eupf+Ce7/wDjVAHV0Vyn/Cx/DX/PXUv/AAT3f/xqj/hY/hr/AJ66l/4J7v8A+NUAdXRXKf8ACx/DX/PXUv8AwT3f/wAao/4WP4a/566l/wCCe7/+NUAdXRXKf8LH8Nf89dS/8E93/wDGqP8AhY/hr/nrqX/gnu//AI1QB1dFcp/wsfw1/wA9dS/8E93/APGqP+Fj+Gv+eupf+Ce7/wDjVAHV0Vyn/Cx/DX/PXUv/AAT3f/xqj/hY/hr/AJ66l/4J7v8A+NUAdXRXKf8ACx/DX/PXUv8AwT3f/wAao/4WP4a/566l/wCCe7/+NUAdXWV4m/5FTWP+vGf/ANANZP8Awsfw1/z11L/wT3f/AMarO8QfEHw7ceG9Uhjl1HfJaSou7SbpRkoQMkx4H1NAHY6V/wAgey/694//AEEVbri9O+InhyPS7SNpdS3LCgONIuyMhR3EVWf+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B4+/5Buj/wDYd0//ANKErq68w8Z+O9BvbDS0gkvyY9YsZm36Xcp8qzoTjdGMnA6Dk9ACa6T/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15RN/ycPff9i+v/o1K6z/hY/hr/nrqX/gnu/8A41XC6fq9nrfx5vbyxaYwnQQuZreSFsiVP4XUH8cUAd18Mv8Akmfh3/rxj/lXV1ynwy/5Jn4d/wCvGP8AlXV0AFFFFABRRRQAUUUUAFFFFABRRRQAUUUUAFZXib/kVNY/68Z//QDWrWV4m/5FTWP+vGf/ANANAFrSv+QPZf8AXvH/AOgirdVNK/5A9l/17x/+girdABRRRQAUUUUAFFFFABRRRQAUUUUAFFFFABRRRQAUUUUAcp4+/wCQbo//AGHdP/8AShK6uuU8ff8AIN0f/sO6f/6UJXV0AFFFFABRRRQAUUUUAFFFFABRRRQAUUUUAFFFFABRRRQAUUUUAFFFFABRRRQAUUUUAFFFFABRRRQAUUUUAFFFFABRRRQAUUUUAFFFFABRRRQAUUUUAFFFFABRRRQAUUUUAFFFFABRRRQAUUUUAFeUTf8AJw99/wBi+v8A6NSvV68om/5OHvv+xfX/ANGpQB1nwy/5Jn4d/wCvGP8AlXV1ynwy/wCSZ+Hf+vGP+VdXQAUUUUAFFFFABRRRQAUUUUAFFFFABRRRQAVleJv+RU1j/rxn/wDQDWrWV4m/5FTWP+vGf/0A0AY+neJtQTTLRR4O15wsKAMrWmD8o5GZ6s/8JRqP/Ql+IP8Avqz/APkitnSv+QPZf9e8f/oIq3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m3jXxDfT2GlB/CmtwBdZsXBla1wxE6EKNsx5PQZwMnkgc10v/AAlGo/8AQl+IP++rP/5IqDx9/wAg3R/+w7p//pQldX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N/wDCUaj/ANCX4g/76s//AJIo/wCEo1H/AKEvxB/31Z//ACRXSUUAc3/wlGo/9CX4g/76s/8A5Io/4SjUf+hL8Qf99Wf/AMkV0lFAHN/8JRqP/Ql+IP8Avqz/APkij/hKNR/6EvxB/wB9Wf8A8kV0lFAHN/8ACUaj/wBCX4g/76s//kij/hKNR/6EvxB/31Z//JFdJR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N/wDCUaj/ANCX4g/76s//AJIo/wCEo1H/AKEvxB/31Z//ACRXSUUAc3/wlGo/9CX4g/76s/8A5Io/4SjUf+hL8Qf99Wf/AMkV0lFAHN/8JRqP/Ql+IP8Avqz/APkij/hKNR/6EvxB/wB9Wf8A8kV0lFAHN/8ACUaj/wBCX4g/76s//kij/hKNR/6EvxB/31Z//JFdJRQBzf8AwlGo/wDQl+IP++rP/wCSKP8AhKNR/wChL8Qf99Wf/wAkV0lFAHN/8JRqP/Ql+IP++rP/AOSKP+Eo1H/oS/EH/fVn/wDJFdJRQBzf/CUaj/0JfiD/AL6s/wD5Io/4SjUf+hL8Qf8AfVn/APJFdJRQBzf/AAlGo/8AQl+IP++rP/5IrgLO9mv/AI+X00+nXdg/9ggeTdGMv/rU5+R2GPxr2OvKJv8Ak4e+/wCxfX/0alAHWfDL/kmfh3/rxj/lXV1ynwy/5Jn4d/68Y/5V1dABRRRQAUUUUAFFFFABRRRQAUUUUAFFFFABWV4m/wCRU1j/AK8Z/wD0A1q1leJv+RU1j/rxn/8AQDQBa0r/AJA9l/17x/8AoIq3VTSv+QPZf9e8f/oIq3QAUUUUAFFFFABRRRQAUUUUAFFFFABRRRQAUUUUAFFFFAHKePv+Qbo//Yd0/wD9KErq65Tx9/yDdH/7Dun/APpQldXQAUUUUAFFFFABRRRQAUUUUAFFFFABRRRQAUUUUAFFFFABRRRQAUUUUAFFFFABRRRQAUUUUAFFFFABRRRQAUUUUAFFFFABRRRQAUUUUAFFFFABRRRQAUUUUAFFFFABRRRQAUUUUAFFFFABRRRQAV5RN/ycPff9i+v/AKNSvV68om/5OHvv+xfX/wBGpQB1nwy/5Jn4d/68Y/5V1dcp8Mv+SZ+Hf+vGP+VdXQAUUUUAFFFFABRRRQAUUUUAFFFFABRRRQAVleJv+RU1j/rxn/8AQDWrWV4m/wCRU1j/AK8Z/wD0A0AWtK/5A9l/17x/+girdVNK/wCQPZf9e8f/AKCKt0AFFFFABRRRQAUUUUAFFFFABRRRQAUUUUAFFFFABRRRQBynj7/kG6P/ANh3T/8A0oSurrlPH3/IN0f/ALDun/8ApQldXQAUUUUAFFFFABRRRQAUUUUAFFFFABRRRQAUUUUAFFFFABRRRQAUUUUAFFFFABRRRQAUUUUAFFFFABRRRQAUUUUAFFFFABRRRQAUUUUAFFFFABRRRQAUUUUAFFFFABRRRQAUUUUAFFFFABRRRQAV5RN/ycPff9i+v/o1K9Xryib/AJOHvv8AsX1/9GpQBb+H1n4vf4f6E1lrWjxWxs0MccumSO6rjgFhMAT74FdJ9h8cf9B/Q/8AwUS//JFM+GX/ACTPw7/14x/yrq6AOX+w+OP+g/of/gol/wDkij7D44/6D+h/+CiX/wCSK6iigDl/sPjj/oP6H/4KJf8A5Io+w+OP+g/of/gol/8AkiuoooA5f7D44/6D+h/+CiX/AOSKPsPjj/oP6H/4KJf/AJIrqKKAOX+w+OP+g/of/gol/wDkij7D44/6D+h/+CiX/wCSK6iigDl/sPjj/oP6H/4KJf8A5Io+w+OP+g/of/gol/8AkiuoooA5f7D44/6D+h/+CiX/AOSKPsPjj/oP6H/4KJf/AJIrqKKAOX+w+OP+g/of/gol/wDkis7xBZeM18NaqZtd0V4hZzF1TSpFJXYcgHzzg++DXc1leJv+RU1j/rxn/wDQDQBh6bY+NjpdoU17RAnkptB0mQkDaO/n1Z+w+OP+g/of/gol/wDkit3Sv+QPZf8AXvH/AOgirdAHL/YfHH/Qf0P/AMFEv/yRR9h8cf8AQf0P/wAFEv8A8kV1FFAHL/YfHH/Qf0P/AMFEv/yRR9h8cf8AQf0P/wAFEv8A8kV1FFAHL/YfHH/Qf0P/AMFEv/yRR9h8cf8AQf0P/wAFEv8A8kV1FFAHL/YfHH/Qf0P/AMFEv/yRR9h8cf8AQf0P/wAFEv8A8kV1FFAHL/YfHH/Qf0P/AMFEv/yRR9h8cf8AQf0P/wAFEv8A8kV1FFAHL/YfHH/Qf0P/AMFEv/yRR9h8cf8AQf0P/wAFEv8A8kV1FFAHL/YfHH/Qf0P/AMFEv/yRR9h8cf8AQf0P/wAFEv8A8kV1FFAHL/YfHH/Qf0P/AMFEv/yRR9h8cf8AQf0P/wAFEv8A8kV1FFAHmfjSz8XpYaUbrWtHkU6xYhBHpkiEP56bSczHIBwSOMjjI610n2Hxx/0H9D/8FEv/AMkUzx9/yDdH/wCw7p//AKUJXV0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XB2MWpQ/Hu9XVbq2ubn+wQfMtrdoU2+amBtLsc++a9kryib/k4e+/7F9f/AEalAHWfDL/kmfh3/rxj/lXV15t8PfD19c/D3QZo/Fet2yPZoRDCtrsTjoN0JOPqTXS/8IvqP/Q6eIP++bP/AOR6AOkorm/+EX1H/odPEH/fNn/8j0f8IvqP/Q6eIP8Avmz/APkegDpKK5v/AIRfUf8AodPEH/fNn/8AI9H/AAi+o/8AQ6eIP++bP/5HoA6Siub/AOEX1H/odPEH/fNn/wDI9H/CL6j/ANDp4g/75s//AJHoA6Siub/4RfUf+h08Qf8AfNn/API9H/CL6j/0OniD/vmz/wDkegDpKK5v/hF9R/6HTxB/3zZ//I9H/CL6j/0OniD/AL5s/wD5HoA6Siub/wCEX1H/AKHTxB/3zZ//ACPR/wAIvqP/AEOniD/vmz/+R6AOkrK8Tf8AIqax/wBeM/8A6Aaof8IvqP8A0OniD/vmz/8Akes3xD4b1CPw1qsjeMNdlVbOYmN1tNrYQ8HEAOD7EUAdXpX/ACB7L/r3j/8AQRVuuR03wzqDaXaMPGWvKDChCqtpgfKOBmCrX/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IPH3/IN0f8A7Dun/wDpQldXXm3jXw9fQWGlF/FetzhtZsUAlW1wpM6AMNsI5HUZyMjkEcV0v/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Okorm/+EX1H/odPEH/fNn/8j0f8IvqP/Q6eIP8Avmz/APkegDpKK5v/AIRfUf8AodPEH/fNn/8AI9H/AAi+o/8AQ6eIP++bP/5HoA6Siub/AOEX1H/odPEH/fNn/wDI9H/CL6j/ANDp4g/75s//AJHoA6Siub/4RfUf+h08Qf8AfNn/API9H/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Okorm/+EX1H/odPEH/fNn/8j0f8IvqP/Q6eIP8Avmz/APkegDpKK5v/AIRfUf8AodPEH/fNn/8AI9H/AAi+o/8AQ6eIP++bP/5HoA6Siub/AOEX1H/odPEH/fNn/wDI9H/CL6j/ANDp4g/75s//AJHoA6Siub/4RfUf+h08Qf8AfNn/API9H/CL6j/0OniD/vmz/wDkegDpKK5v/hF9R/6HTxB/3zZ//I9H/CL6j/0OniD/AL5s/wD5HoA6Siub/wCEX1H/AKHTxB/3zZ//ACPR/wAIvqP/AEOniD/vmz/+R6AOkorm/wDhF9R/6HTxB/3zZ/8AyPR/wi+o/wDQ6eIP++bP/wCR6AOkryib/k4e+/7F9f8A0aldn/wi+o/9Dp4g/wC+bP8A+R64CzsprD4+X0M+o3d+/wDYIPnXQjD/AOtTj5EUY/CgDu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C98PfB+lXvw90G5mk1USS2aMwi1e6jXOOyrIFA9gBXS/8ACDaL/wA9dZ/8Hd7/APHag+GX/JM/Dv8A14x/yrq6AOb/AOEG0X/nrrP/AIO73/47R/wg2i/89dZ/8Hd7/wDHa6SigDm/+EG0X/nrrP8A4O73/wCO0f8ACDaL/wA9dZ/8Hd7/APHa6SigDm/+EG0X/nrrP/g7vf8A47R/wg2i/wDPXWf/AAd3v/x2ukooA5v/AIQbRf8AnrrP/g7vf/jtH/CDaL/z11n/AMHd7/8AHa6SigDm/wDhBtF/566z/wCDu9/+O0f8INov/PXWf/B3e/8Ax2ukooA5v/hBtF/566z/AODu9/8AjtH/AAg2i/8APXWf/B3e/wDx2ukooA5v/hBtF/566z/4O73/AOO1m+IfBWjw+GtVlSTV9yWczDdrN4wyEJ5BlwR7Gu2rK8Tf8iprH/XjP/6AaAMbTfBGjSaXaO0msZaFCca1eAfdHYS8Va/4QbRf+eus/wDg7vf/AI7WzpX/ACB7L/r3j/8AQRVu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PNvGvg/SrWw0popNVJfWbGM+Zq9042tOgOA0hwcHgjkdQQa6X/hBtF/566z/AODu9/8AjtQePv8AkG6P/wBh3T//AEoSuroA5v8A4QbRf+eus/8Ag7vf/jtH/CDaL/z11n/wd3v/AMdrpKKAOb/4QbRf+eus/wDg7vf/AI7R/wAINov/AD11n/wd3v8A8drpKKAOb/4QbRf+eus/+Du9/wDjtH/CDaL/AM9dZ/8AB3e//Ha6SigDm/8AhBtF/wCeus/+Du9/+O0f8INov/PXWf8Awd3v/wAdrpKKAOb/AOEG0X/nrrP/AIO73/47R/wg2i/89dZ/8Hd7/wDHa6Si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Ob/4QbRf+eus/wDg7vf/AI7R/wAINov/AD11n/wd3v8A8drpKKAOb/4QbRf+eus/+Du9/wDjtH/CDaL/AM9dZ/8AB3e//Ha6SigDm/8AhBtF/wCeus/+Du9/+O0f8INov/PXWf8Awd3v/wAdrpKKAOb/AOEG0X/nrrP/AIO73/47R/wg2i/89dZ/8Hd7/wDHa6Si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Ob/4QbRf+eus/wDg7vf/AI7R/wAINov/AD11n/wd3v8A8drpKKAOb/4QbRf+eus/+Du9/wDjtH/CDaL/AM9dZ/8AB3e//Ha6SigDm/8AhBtF/wCeus/+Du9/+O1wFnpltpPx8vra1a4Mf9ghs3FzJO2TKn8UjM2PbNex15RN/wAnD33/AGL6/wDo1KAOj+G2o2MXw28PJJe26OtlGCrSqCOPrXU/2rp3/P8A2v8A3+X/ABrhPh54O8L3vw80G5u/Dej3FxLZo0kstjE7ucdSSuSa6b/hBPB//QqaH/4Lof8A4mgDV/tXTv8An/tf+/y/40f2rp3/AD/2v/f5f8ayv+EE8H/9Cpof/guh/wDiaP8AhBPB/wD0Kmh/+C6H/wCJoA1f7V07/n/tf+/y/wCNH9q6d/z/ANr/AN/l/wAayv8AhBPB/wD0Kmh/+C6H/wCJo/4QTwf/ANCpof8A4Lof/iaANX+1dO/5/wC1/wC/y/40f2rp3/P/AGv/AH+X/Gsr/hBPB/8A0Kmh/wDguh/+Jo/4QTwf/wBCpof/AILof/iaANX+1dO/5/7X/v8AL/jR/aunf8/9r/3+X/Gsr/hBPB//AEKmh/8Aguh/+Jo/4QTwf/0Kmh/+C6H/AOJoA1f7V07/AJ/7X/v8v+NH9q6d/wA/9r/3+X/Gsr/hBPB//QqaH/4Lof8A4mj/AIQTwf8A9Cpof/guh/8AiaANX+1dO/5/7X/v8v8AjR/aunf8/wDa/wDf5f8AGsr/AIQTwf8A9Cpof/guh/8AiaP+EE8H/wDQqaH/AOC6H/4mgDV/tXTv+f8Atf8Av8v+NZfiXU7BvC2rqt9bFjZTAASrk/Ifek/4QTwf/wBCpof/AILof/iazfEXgnwnB4Z1WWLwxosciWczI6WEQKkISCDt4NAG5peqaeNJsgb61BECZBmX+6Perf8Aaunf8/8Aa/8Af5f8awNN8D+EZNKs3fwtojM0CEsdPiJJ2jn7tWv+EE8H/wDQqaH/AOC6H/4mgDV/tXTv+f8Atf8Av8v+NH9q6d/z/wBr/wB/l/xrK/4QTwf/ANCpof8A4Lof/iaP+EE8H/8AQqaH/wCC6H/4mgDV/tXTv+f+1/7/AC/40f2rp3/P/a/9/l/xrK/4QTwf/wBCpof/AILof/iaP+EE8H/9Cpof/guh/wDiaANX+1dO/wCf+1/7/L/jR/aunf8AP/a/9/l/xrK/4QTwf/0Kmh/+C6H/AOJo/wCEE8H/APQqaH/4Lof/AImgDV/tXTv+f+1/7/L/AI0f2rp3/P8A2v8A3+X/ABrK/wCEE8H/APQqaH/4Lof/AImj/hBPB/8A0Kmh/wDguh/+JoA1f7V07/n/ALX/AL/L/jR/aunf8/8Aa/8Af5f8ayv+EE8H/wDQqaH/AOC6H/4mj/hBPB//AEKmh/8Aguh/+JoA1f7V07/n/tf+/wAv+NH9q6d/z/2v/f5f8ayv+EE8H/8AQqaH/wCC6H/4mj/hBPB//QqaH/4Lof8A4mgDV/tXTv8An/tf+/y/40f2rp3/AD/2v/f5f8ayv+EE8H/9Cpof/guh/wDiaP8AhBPB/wD0Kmh/+C6H/wCJoA1f7V07/n/tf+/y/wCNH9q6d/z/ANr/AN/l/wAayv8AhBPB/wD0Kmh/+C6H/wCJo/4QTwf/ANCpof8A4Lof/iaAMvx3qNjJp2kBL23YjW9PY4lU4AuEyetdT/aunf8AP/a/9/l/xrhPG3g7wvaafpTW3hvR4WfWbGJzHYxKWRp0DKcLyCCQR3FdN/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8vM8Vx+0HevDKkif8I+o3IwI/wBanpXd/wDCCeD/APoVND/8F0P/AMTXn1rplhpPx9vbXTbG2srf+wA3lW0Sxpkypk4UAZoA7b4Zf8kz8O/9eMf8q6uvOfh54v8AD9l8PNBtrnVII5orNFdGzlTjp0rpv+E48M/9Bi3/AF/woA6Ciuf/AOE48M/9Bi3/AF/wo/4Tjwz/ANBi3/X/AAoA6Ciuf/4Tjwz/ANBi3/X/AAo/4Tjwz/0GLf8AX/CgDoKK5/8A4Tjwz/0GLf8AX/Cj/hOPDP8A0GLf9f8ACgDoKK5//hOPDP8A0GLf9f8ACj/hOPDP/QYt/wBf8KAOgorn/wDhOPDP/QYt/wBf8KP+E48M/wDQYt/1/wAKAOgorn/+E48M/wDQYt/1/wAKP+E48M/9Bi3/AF/woA6CsrxN/wAiprH/AF4z/wDoBqp/wnHhn/oMW/6/4Vm+IvGfhybwzqsUerW7SPZzKqjPJKHA6UAdPpX/ACB7L/r3j/8AQRVuuV03xt4bTSrNG1e3DLAgI54O0e1Wv+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Cp4+/wCQbo//AGHdP/8AShK6uvOfG3i/w/dafpSwapA5TWbGRgM8Ks6Enp2Arpv+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8om/5OHvv+xfX/wBGpXb/APCceGf+gxb/AK/4V57a6nZat8fb65sLhJ4f7AC706ZEqcUAdv8ADL/kmfh3/rxj/lXV1ynwy/5Jn4d/68Y/5V1dABRRRQAUUUUAFFFFABRRRQAUUUUAFFFFABWV4m/5FTWP+vGf/wBANatZXib/AJFTWP8Arxn/APQDQBa0r/kD2X/XvH/6CKt1U0r/AJA9l/17x/8AoIq3QAUUUUAFFFFABRRRQAUUUUAFFFFABRRRQAUUUUAFFFFAHKePv+Qbo/8A2HdP/wDShK6uuU8ff8g3R/8AsO6f/wClCV1dABRRRQAUUUUAFFFFABRRRQAUUUUAFFFFABRRRQAUUUUAFFFFABRRRQAUUUUAFFFFABRRRQAUUUUAFFFFABRRRQAUUUUAFFFFABRRRQAUUUUAFFFFABRRRQAUUUUAFFFFABRRRQAUUUUAFFFFABXlE3/Jw99/2L6/+jUr1evKJv8Ak4e+/wCxfX/0alAHWfDL/kmfh3/rxj/lXV1ynwy/5Jn4d/68Y/5V1dABRRRQAUUUUAFFFFABRRRQAUUUUAFFFFABWV4m/wCRU1j/AK8Z/wD0A1q1leJv+RU1j/rxn/8AQDQBa0r/AJA9l/17x/8AoIq3VTSv+QPZf9e8f/oIq3QAUUUUAFFFFABRRRQAUUUUAFFFFABRRRQAUUUUAFFFFAHKePv+Qbo//Yd0/wD9KErq65Tx9/yDdH/7Dun/APpQldXQAUUUUAFFFFABRRRQAUUUUAFFFFABRRRQAUUUUAFFFFABRRRQAUUUUAFFFFABRRRQAUUUUAFFFFABRRRQAUUUUAFFFFABRRRQAUUUUAFFFFABRRRQAUUUUAFFFFABRRRQAUUUUAFFFFABRRRQAV5RN/ycPff9i+v/AKNSvV68om/5OHvv+xfX/wBGpQB1nwy/5Jn4d/68Y/5V1dcp8Mv+SZ+Hf+vGP+VdXQAUUUUAFFFFABRRRQAUUUUAFFFFABRRRQAVleJv+RU1j/rxn/8AQDWrWV4m/wCRU1j/AK8Z/wD0A0AWtK/5A9l/17x/+girdcbp2ueKV0y0VPB29BCgVv7TiG4bRzjFWf7d8Wf9CX/5VIv8KAOporlv7d8Wf9CX/wCVSL/Cj+3fFn/Ql/8AlUi/woA6miuW/t3xZ/0Jf/lUi/wo/t3xZ/0Jf/lUi/woA6miuW/t3xZ/0Jf/AJVIv8KP7d8Wf9CX/wCVSL/CgDqaK5b+3fFn/Ql/+VSL/Cj+3fFn/Ql/+VSL/CgDqaK5b+3fFn/Ql/8AlUi/wo/t3xZ/0Jf/AJVIv8KAOporlv7d8Wf9CX/5VIv8KP7d8Wf9CX/5VIv8KAOporlv7d8Wf9CX/wCVSL/Cj+3fFn/Ql/8AlUi/woA6miuW/t3xZ/0Jf/lUi/wo/t3xZ/0Jf/lUi/woAb4+/wCQbo//AGHdP/8AShK6uvMfGmseJJbDSxceFPIVdYsWU/2jG25xOhVeBxk4Ge2a6X+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vKJv+Th77/sX1/8ARqV139u+LP8AoS//ACqRf4Vwlhc3138er2XUNO+wT/2CB5PnLLx5qYO4cUAdz8Mv+SZ+Hf8Arxj/AJV1dcp8Mv8Akmfh3/rxj/lXV0AFFFFABRRRQAUUUUAFFFFABRRRQAUUUUAFZXib/kVNY/68Z/8A0A1q1leJv+RU1j/rxn/9ANAFrSv+QPZf9e8f/oIq3VTSv+QPZf8AXvH/AOgirdABRRRQAUUUUAFFFFABRRRQAUUUUAFFFFABRRRQAUUUUAcp4+/5Buj/APYd0/8A9KErq65Tx9/yDdH/AOw7p/8A6UJXV0AFFFFABRRRQAUUUUAFFFFABRRRQAUUUUAFFFFABRRRQAUUUUAFFFFABRRRQAUUUUAFFFFABRRRQAUUUUAFFFFABRRRQAUUUUAFFFFABRRRQAUUUUAFFFFABRRRQAUUUUAFFFFABRRRQAUUUUAFeUTf8nD33/Yvr/6NSvV68om/5OHvv+xfX/0alAHWfDL/AJJn4d/68Y/5V1dcp8Mv+SZ+Hf8Arxj/AJV1dABRRRQAUUUUAFFFFABRRRQAUUUUAFFFFABWV4m/5FTWP+vGf/0A1q1leJv+RU1j/rxn/wDQDQBl6ani3+y7Ty7jRNnkpt3QS5xtGM/PVny/GH/Pzof/AH4m/wDi61dK/wCQPZf9e8f/AKCKt0Ac/wCX4w/5+dD/AO/E3/xdHl+MP+fnQ/8AvxN/8XXQUUAc/wCX4w/5+dD/AO/E3/xdHl+MP+fnQ/8AvxN/8XXQUUAc/wCX4w/5+dD/AO/E3/xdHl+MP+fnQ/8AvxN/8XXQUUAc/wCX4w/5+dD/AO/E3/xdHl+MP+fnQ/8AvxN/8XXQUUAc/wCX4w/5+dD/AO/E3/xdHl+MP+fnQ/8AvxN/8XXQUUAc/wCX4w/5+dD/AO/E3/xdHl+MP+fnQ/8AvxN/8XXQUUAc/wCX4w/5+dD/AO/E3/xdHl+MP+fnQ/8AvxN/8XXQUUAc/wCX4w/5+dD/AO/E3/xdHl+MP+fnQ/8AvxN/8XXQUUAec+Nk8UDT9K+0z6OV/tmx2eXDKDv89Nuct0zjPtXTeX4w/wCfnQ/+/E3/AMXVTx9/yDdH/wCw7p//AKUJXV0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157ajUB8fb4ak9s9x/YA5tlZUx5qY4Yk5r2KvKJv+Th77/sX1/wDRqUAdZ8Mv+SZ+Hf8Arxj/AJV1dcp8Mv8Akmfh3/rxj/lXV0AFFFFABRRRQAUUUUAFFFFABRRRQAUUUUAFZXib/kVNY/68Z/8A0A1q1leJ/wDkU9Y/68Z//QDQBa0r/kD2X/XvH/6CKt1yum6NrjaXaFfFNwqmFCF+xwnA2jj7tWv7F17/AKGu4/8AAKD/AOJoA6Ciuf8A7F17/oa7j/wCg/8AiaP7F17/AKGu4/8AAKD/AOJoA6Ciuf8A7F17/oa7j/wCg/8AiaP7F17/AKGu4/8AAKD/AOJoA6Ciuf8A7F17/oa7j/wCg/8AiaP7F17/AKGu4/8AAKD/AOJoA6Ciuf8A7F17/oa7j/wCg/8AiaP7F17/AKGu4/8AAKD/AOJoA6Ciuf8A7F17/oa7j/wCg/8AiaP7F17/AKGu4/8AAKD/AOJoA6Ciuf8A7F17/oa7j/wCg/8AiaP7F17/AKGu4/8AAKD/AOJoA6Ciuf8A7F17/oa7j/wCg/8AiaP7F17/AKGu4/8AAKD/AOJoA6Ciuf8A7F17/oa7j/wCg/8AiaP7F17/AKGu4/8AAKD/AOJoAqePv+Qbo/8A2HdP/wDShK6uvOfG2k6zFp+lGXxJPMDrNiqg2kK7WM6ANwvY846V03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XlE3/Jw99/2L6/+jUrt/7F17/oa7j/AMAoP/ia89tba6tfj7fR3d897L/YAPmvGqHHmpxhQBQB2/wy/wCSZ+Hf+vGP+VdXXKfDL/kmfh3/AK8Y/wCVdXQAUUUUAFFFFABRRRQAUUUUAFFFFABRRRQAVleJv+RU1j/rxn/9ANatZXib/kVNY/68Z/8A0A0AWtK/5A9l/wBe8f8A6CKt1U0r/kD2X/XvH/6CKt0AFFFFABRRRQAUUUUAFFFFABRRRQAUUUUAFFFFABRRRQBynj7/AJBuj/8AYd0//wBKErq65Tx9/wAg3R/+w7p//pQldXQAUUUUAFFFFABRRRQAUUUUAFFFFABRRRQAUUUUAFFFFABRRRQAUUUUAFFFFABRRRQAUUUUAFFFFABRRRQAUUUUAFFFFABRRRQAUUUUAFFFFABRRRQAUUUUAFFFFABRRRQAUUUUAFFFFABRRRQAV5RN/wAnD33/AGL6/wDo1K9Xryib/k4e+/7F9f8A0alAHWfDL/kmfh3/AK8Y/wCVdXXKfDL/AJJn4d/68Y/5V1dABRRRQAUUUUAFFFFABRRRQAUUUUAFFFFABWV4n/5FPWP+vGf/ANANatZXib/kVNY/68Z//QDQBgad4Fs5dMtJDrXiRS0KNhdauABkDoN/Aqz/AMIDZf8AQc8Tf+Du5/8Ai66DSv8AkD2X/XvH/wCgirdAHKf8IDZf9BzxN/4O7n/4uj/hAbL/AKDnib/wd3P/AMXXV0UAcp/wgNl/0HPE3/g7uf8A4uj/AIQGy/6Dnib/AMHdz/8AF11dFAHKf8IDZf8AQc8Tf+Du5/8Ai6P+EBsv+g54m/8AB3c//F11dFAHKf8ACA2X/Qc8Tf8Ag7uf/i6P+EBsv+g54m/8Hdz/APF11dFAHKf8IDZf9BzxN/4O7n/4uj/hAbL/AKDnib/wd3P/AMXXV0UAcp/wgNl/0HPE3/g7uf8A4uj/AIQGy/6Dnib/AMHdz/8AF11dFAHKf8IDZf8AQc8Tf+Du5/8Ai6P+EBsv+g54m/8AB3c//F11dFAHKf8ACA2X/Qc8Tf8Ag7uf/i6P+EBsv+g54m/8Hdz/APF11dFAHmHjPwZaWlhpbLq/iCTzNYsYiJtXncANOgyAW4YZyD1B5FdJ/wAIDZf9BzxN/wCDu5/+Lo8ff8g3R/8AsO6f/wClCV1d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rhdP0uPSPjze2sVzeXC/2CG33ly878ypxuck49q9lryib/AJOHvv8AsX1/9GpQB1nwy/5Jn4d/68Y/5V1debfD3wT4Vv8A4e6DdXfhzSp7iWzRpJZbRGZyR1JI5NdL/wAK+8G/9Cro3/gFH/hQB0lFc3/wr7wb/wBCro3/AIBR/wCFH/CvvBv/AEKujf8AgFH/AIUAdJRXN/8ACvvBv/Qq6N/4BR/4Uf8ACvvBv/Qq6N/4BR/4UAdJRXN/8K+8G/8AQq6N/wCAUf8AhR/wr7wb/wBCro3/AIBR/wCFAHSUVzf/AAr7wb/0Kujf+AUf+FH/AAr7wb/0Kujf+AUf+FAHSUVzf/CvvBv/AEKujf8AgFH/AIUf8K+8G/8AQq6N/wCAUf8AhQB0lFc3/wAK+8G/9Cro3/gFH/hR/wAK+8G/9Cro3/gFH/hQB0lZXib/AJFTWP8Arxn/APQDVD/hX3g3/oVdG/8AAKP/AArN8Q+A/CMHhrVZofDOkRyx2czI62cYKkISCDjrQB1elf8AIHsv+veP/wBBFW65HTfAPg+TS7R38L6OztChZjZxkk7R7Va/4V94N/6FXRv/AACj/wAKAOkorm/+FfeDf+hV0b/wCj/wo/4V94N/6FXRv/AKP/CgDpKK5v8A4V94N/6FXRv/AACj/wAKP+FfeDf+hV0b/wAAo/8ACgDpKK5v/hX3g3/oVdG/8Ao/8KP+FfeDf+hV0b/wCj/woA6Siub/AOFfeDf+hV0b/wAAo/8ACj/hX3g3/oVdG/8AAKP/AAoA6Siub/4V94N/6FXRv/AKP/Cj/hX3g3/oVdG/8Ao/8KAOkorm/wDhX3g3/oVdG/8AAKP/AAo/4V94N/6FXRv/AACj/wAKAOkorm/+FfeDf+hV0b/wCj/wo/4V94N/6FXRv/AKP/CgDpKK5v8A4V94N/6FXRv/AACj/wAKP+FfeDf+hV0b/wAAo/8ACgCDx9/yDdH/AOw7p/8A6UJXV15t418E+FbOw0prbw5pULSazYxOY7RFLI06BlOB0IJBFdL/AM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V5RN/ycPff9i+v/o1K7P8A4V94N/6FXRv/AACj/wAK4Cz0nTtG+Pl9a6ZY29nb/wBghvKt4wi5MqZOB3oA7j4Zf8kz8O/9eMf8q6uvOfh54x8L2Xw80G2u/Emj29xFZoskUt9EjocdCC2Qa6b/AITvwf8A9DXof/gxh/8AiqAOgorn/wDhO/B//Q16H/4MYf8A4qj/AITvwf8A9DXof/gxh/8AiqAOgorn/wDhO/B//Q16H/4MYf8A4qj/AITvwf8A9DXof/gxh/8AiqAOgorn/wDhO/B//Q16H/4MYf8A4qj/AITvwf8A9DXof/gxh/8AiqAOgorn/wDhO/B//Q16H/4MYf8A4qj/AITvwf8A9DXof/gxh/8AiqAOgorn/wDhO/B//Q16H/4MYf8A4qj/AITvwf8A9DXof/gxh/8AiqAOgorn/wDhO/B//Q16H/4MYf8A4qj/AITvwf8A9DXof/gxh/8AiqAOgrK8Tf8AIqax/wBeM/8A6Aaqf8J34P8A+hr0P/wYw/8AxVZviLxt4Tn8M6rFF4n0WSR7OZURL+IliUIAA3cmgDp9K/5A9l/17x/+girdcrpvjjwjHpVmj+KdEVlgQFTqEQIO0cfeq1/wnfg//oa9D/8ABjD/APFUAdBRXP8A/Cd+D/8Aoa9D/wDBjD/8VR/wnfg//oa9D/8ABjD/APFUAdBRXP8A/Cd+D/8Aoa9D/wDBjD/8VR/wnfg//oa9D/8ABjD/APFUAdBRXP8A/Cd+D/8Aoa9D/wDBjD/8VR/wnfg//oa9D/8ABjD/APFUAdBRXP8A/Cd+D/8Aoa9D/wDBjD/8VR/wnfg//oa9D/8ABjD/APFUAdBRXP8A/Cd+D/8Aoa9D/wDBjD/8VR/wnfg//oa9D/8ABjD/APFUAdBRXP8A/Cd+D/8Aoa9D/wDBjD/8VR/wnfg//oa9D/8ABjD/APFUAdBRXP8A/Cd+D/8Aoa9D/wDBjD/8VR/wnfg//oa9D/8ABjD/APFUAdBRXP8A/Cd+D/8Aoa9D/wDBjD/8VR/wnfg//oa9D/8ABjD/APFUAVPH3/IN0f8A7Dun/wDpQldXXnPjbxj4Xu9P0pbbxJo8zJrNjK4jvomKos6FmOG4AAJJ7Cum/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8om/5OHvv+xfX/wBGpXb/APCd+D/+hr0P/wAGMP8A8VXntrqmn6v8fb6502+tr23/ALAC+bbTLImRKmRlSRmgDtPhpDE3w08OkxoSbGPkqPSuq8iH/nlH/wB8iuY+GX/JM/Dv/XjH/KuroAj8iH/nlH/3yKPIh/55R/8AfIqSigCPyIf+eUf/AHyKPIh/55R/98ipKKAI/Ih/55R/98ijyIf+eUf/AHyKkooAj8iH/nlH/wB8ijyIf+eUf/fIqSigCPyIf+eUf/fIo8iH/nlH/wB8ipKKAI/Ih/55R/8AfIo8iH/nlH/3yKkooAj8iH/nlH/3yKy/E0EQ8KawREmfsM38I/uGtisrxN/yKmsf9eM//oBoAm0uCH+yLL90n+oT+Ef3RVvyIf8AnlH/AN8ioNK/5A9l/wBe8f8A6CKt0AR+RD/zyj/75FHkQ/8APKP/AL5FSUUAR+RD/wA8o/8AvkUeRD/zyj/75FSUUAR+RD/zyj/75FHkQ/8APKP/AL5FSUUAR+RD/wA8o/8AvkUeRD/zyj/75FSUUAR+RD/zyj/75FHkQ/8APKP/AL5FSUUAR+RD/wA8o/8AvkUeRD/zyj/75FSUUAR+RD/zyj/75FHkQ/8APKP/AL5FSUUAR+RD/wA8o/8AvkUeRD/zyj/75FSUUAcj49hiGm6PiNB/xPNPHCj/AJ+ErqvIh/55R/8AfIrmPH3/ACDdH/7Dun/+lCV1d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eVyKqftC3wVQo/wCEfXgDH/LVK9Yryib/AJOHvv8AsX1/9GpQB1nwy/5Jn4d/68Y/5V1dcp8Mv+SZ+Hf+vGP+VdXQAUUUUAFFFFABRRRQAUUUUAFFFFABRRRQAVleJv8AkVNY/wCvGf8A9ANatZXib/kVNY/68Z//AEA0AWtK/wCQPZf9e8f/AKCKt1U0r/kD2X/XvH/6CKt0AFFFFABRRRQAUUUUAFFFFABRRRQAUUUUAFFFFABRRRQBynj7/kG6P/2HdP8A/ShK6uuU8ff8g3R/+w7p/wD6UJXV0AFFFFABRRRQAUUUUAFFFFABRRRQAUUUUAFFFFABRRRQAUUUUAFFFFABRRRQAUUUUAFFFFABRRRQAUUUUAFFFFABRRRQAUUUUAFFFFABRRRQAUUUUAFFFFABRRRQAUUUUAFFFFABRRRQAUUUUAFeUTf8nD33/Yvr/wCjUr1evKJv+Th77/sX1/8ARqUAdZ8Mv+SZ+Hf+vGP+VdXXKfDL/kmfh3/rxj/lXV0AFFFFABRRRQAUUUUAFFFFABRRRQAUUUUAFZXib/kVNY/68Z//AEA1q1leJv8AkVNY/wCvGf8A9ANAFrSv+QPZf9e8f/oIq3XJad4h1hNMtFXwZrDqIUAYXFnhhtHPM+as/wD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IPH3/ACDdH/7Dun/+lCV1debeNdd1Waw0oS+EtVtwus2LhpJ7UhmE6EKNsx5J4GcDnkgc10v/AAketf8AQk6z/wCBNl/8foA6Siub/wCEj1r/AKEnWf8AwJsv/j9H/CR61/0JOs/+BNl/8foA6Siub/4SPWv+hJ1n/wACbL/4/R/wketf9CTrP/gTZf8Ax+gDpKK5v/hI9a/6EnWf/Amy/wDj9H/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Okorm/wDhI9a/6EnWf/Amy/8Aj9H/AAketf8AQk6z/wCBNl/8foA6Siub/wCEj1r/AKEnWf8AwJsv/j9H/CR61/0JOs/+BNl/8foA6Siub/4SPWv+hJ1n/wACbL/4/R/wketf9CTrP/gTZf8Ax+gDpKK5v/hI9a/6EnWf/Amy/wDj9H/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Okorm/wDhI9a/6EnWf/Amy/8Aj9H/AAketf8AQk6z/wCBNl/8foA6Siub/wCEj1r/AKEnWf8AwJsv/j9H/CR61/0JOs/+BNl/8foA6Siub/4SPWv+hJ1n/wACbL/4/R/wketf9CTrP/gTZf8Ax+gDpKK5v/hI9a/6EnWf/Amy/wDj9H/CR61/0JOs/wDgTZf/AB+gDpK8om/5OHvv+xfX/wBGpXZ/8JHrX/Qk6z/4E2X/AMfrgLO8ub34+X011ptxp8n9ggeTcPGzY81Ocxsy4/GgDu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C98Pbnxavw90FbPStEkthZp5bzalKjsuOpUQMAfbJrpftXjb/oDeH/APwbTf8AyNUHwy/5Jn4d/wCvGP8AlXV0Ac39q8bf9Abw/wD+Dab/AORqPtXjb/oDeH//AAbTf/I1dJRQBzf2rxt/0BvD/wD4Npv/AJGo+1eNv+gN4f8A/BtN/wDI1dJRQBzf2rxt/wBAbw//AODab/5Go+1eNv8AoDeH/wDwbTf/ACNXSUUAc39q8bf9Abw//wCDab/5Go+1eNv+gN4f/wDBtN/8jV0lFAHN/avG3/QG8P8A/g2m/wDkaj7V42/6A3h//wAG03/yNXSUUAc39q8bf9Abw/8A+Dab/wCRqPtXjb/oDeH/APwbTf8AyNXSUUAc39q8bf8AQG8P/wDg2m/+RqzfENz4xPhrVRNpGhLEbObeyapMzBdhyQDbjJ9siu2rK8Tf8iprH/XjP/6AaAMbTbrxmNLtAmj6CU8lNpbVZgSNo6j7PVr7V42/6A3h/wD8G03/AMjVs6V/yB7L/r3j/wDQRVu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PNvGtz4taw0r7VpWiRqNZsShi1KVyX89NoOYBgE4yeSB2PSul+1eNv+gN4f8A/BtN/wDI1QePv+Qbo/8A2HdP/wDShK6ugDm/tXjb/oDeH/8AwbTf/I1H2rxt/wBAbw//AODab/5GrpKKAOb+1eNv+gN4f/8ABtN/8jUfavG3/QG8P/8Ag2m/+Rq6SigDm/tXjb/oDeH/APwbTf8AyNR9q8bf9Abw/wD+Dab/AORq6Si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Ob+1eNv8AoDeH/wDwbTf/ACNR9q8bf9Abw/8A+Dab/wCRq6SigDm/tXjb/oDeH/8AwbTf/I1H2rxt/wBAbw//AODab/5GrpKKAOb+1eNv+gN4f/8ABtN/8jUfavG3/QG8P/8Ag2m/+Rq6SigDm/tXjb/oDeH/APwbTf8AyNR9q8bf9Abw/wD+Dab/AORq6Si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Ob+1eNv8AoDeH/wDwbTf/ACNR9q8bf9Abw/8A+Dab/wCRq6SigDm/tXjb/oDeH/8AwbTf/I1H2rxt/wBAbw//AODab/5GrpKKAOb+1eNv+gN4f/8ABtN/8jUfavG3/QG8P/8Ag2m/+Rq6SigDm/tXjb/oDeH/APwbTf8AyNR9q8bf9Abw/wD+Dab/AORq6SigDm/tXjb/AKA3h/8A8G03/wAjVwFm+pSfHy+bVbe0guf7BHyWs7TJt81MHcyIc+2K9jryib/k4e+/7F9f/RqUAdZ8Mv8Akmfh3/rxj/lXV1ynwy/5Jn4d/wCvGP8AlXV0AFFFFABRRRQAUUUUAFFFFABRRRQAUUUUAFZXib/kVNY/68Z//QDWrWV4n/5FPWP+vGf/ANANAFrSv+QPZf8AXvH/AOgirdcXp2k+NG0y0MfizTkQwoVU6KSQMDAz5/NWf7H8b/8AQ3ab/wCCQ/8Ax+gDq6K5T+x/G/8A0N2m/wDgkP8A8fo/sfxv/wBDdpv/AIJD/wDH6AOrorlP7H8b/wDQ3ab/AOCQ/wDx+j+x/G//AEN2m/8AgkP/AMfoA6uiuU/sfxv/ANDdpv8A4JD/APH6P7H8b/8AQ3ab/wCCQ/8Ax+gDq6K5T+x/G/8A0N2m/wDgkP8A8fo/sfxv/wBDdpv/AIJD/wDH6AOrorlP7H8b/wDQ3ab/AOCQ/wDx+j+x/G//AEN2m/8AgkP/AMfoA6uiuU/sfxv/ANDdpv8A4JD/APH6P7H8b/8AQ3ab/wCCQ/8Ax+gDq6K5T+x/G/8A0N2m/wDgkP8A8fo/sfxv/wBDdpv/AIJD/wDH6AOrorlP7H8b/wDQ3ab/AOCQ/wDx+j+x/G//AEN2m/8AgkP/AMfoAPH3/IN0f/sO6f8A+lCV1deYeM9L8Wx2Glm68T2E6nWLFUCaSU2uZ02sT5xyAcHHfpkda6T+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ryib/k4e+/7F9f/AEaldZ/Y/jf/AKG7Tf8AwSH/AOP1wun2+pW3x5vY9Vv4b65/sEHzobbyFx5qYG3c355oA7r4Zf8AJM/Dv/XjH/KurrlPhl/yTPw7/wBeMf8AKuroAKKKKACiiigAooooAKKKKACiiigAooooAKyvE3/Iqax/14z/APoBrVrK8Tf8iprH/XjP/wCgGgC1pX/IHsv+veP/ANBFW6qaV/yB7L/r3j/9BFW6ACiiigAooooAKKKKACiiigAooooAKKKKACiiigAooooA5Tx9/wAg3R/+w7p//pQldXXKePv+Qbo//Yd0/wD9KErq6ACiiigAooooAKKKKACiiigAooooAKKKKACiiigAooooAKKKKACiiigAooooAKKKKACiiigAooooAKKKKACiiigAooooAKKKKACiiigAooooAKKKKACiiigAooooAKKKKACiiigAooooAKKKKACvKJv+Th77/sX1/wDRqV6vXlE3/Jw99/2L6/8Ao1KAOs+GX/JM/Dv/AF4x/wAq6uuU+GX/ACTPw7/14x/yrq6ACiiigAooooAKKKKACiiigAooooAKKKKACsrxN/yKmsf9eM//AKAa1ayvE3/Iqax/14z/APoBoAy9N8NTPpdo3/CRa2u6FDtWaPA+UcD5Ks/8IxN/0Mmuf9/4/wD4itXSv+QPZf8AXvH/AOgird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ec+NvD0sGn6UTr2sS7tZsUxJKhC5nQbhhOo6j3rpv+EYm/6GTXP+/8f/xFVPH3/IN0f/sO6f8A+lCV1d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c//wAIxN/0Mmuf9/4//iKP+EYm/wChk1z/AL/x/wDxFdBRQBz/APwjE3/Qya5/3/j/APiKP+EYm/6GTXP+/wDH/wDEV0FFAHP/APCMTf8AQya5/wB/4/8A4ij/AIRib/oZNc/7/wAf/wARXQUUAc//AMIxN/0Mmuf9/wCP/wCIo/4Rib/oZNc/7/x//EV0FF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c//wAIxN/0Mmuf9/4//iKP+EYm/wChk1z/AL/x/wDxFdBRQBz/APwjE3/Qya5/3/j/APiKP+EYm/6GTXP+/wDH/wDEV0FFAHP/APCMTf8AQya5/wB/4/8A4ij/AIRib/oZNc/7/wAf/wARXQUUAc//AMIxN/0Mmuf9/wCP/wCIo/4Rib/oZNc/7/x//EV0FFAHP/8ACMTf9DJrn/f+P/4ij/hGJv8AoZNc/wC/8f8A8RXQUUAc/wD8IxN/0Mmuf9/4/wD4ij/hGJv+hk1z/v8Ax/8AxFdBRQBz/wDwjE3/AEMmuf8Af+P/AOIo/wCEYm/6GTXP+/8AH/8AEV0FFAHP/wDCMTf9DJrn/f8Aj/8AiK89tbJrD4+30LXlzdn+wAfMuWDP/rU4yAOK9iryib/k4e+/7F9f/RqUAdZ8Mv8Akmfh3/rxj/lXV1wPw58P6Xc/DnQJpbXdI9khY+YwycfWuo/4RnR/+fP/AMiv/jQBrUVk/wDCM6P/AM+f/kV/8aP+EZ0f/nz/APIr/wCNAGtRWT/wjOj/APPn/wCRX/xo/wCEZ0f/AJ8//Ir/AONAGtRWT/wjOj/8+f8A5Ff/ABo/4RnR/wDnz/8AIr/40Aa1FZP/AAjOj/8APn/5Ff8Axo/4RnR/+fP/AMiv/jQBrUVk/wDCM6P/AM+f/kV/8aP+EZ0f/nz/APIr/wCNAGtRWT/wjOj/APPn/wCRX/xo/wCEZ0f/AJ8//Ir/AONAGtWV4m/5FTWP+vGf/wBANJ/wjOj/APPn/wCRX/xrM8R+HNJj8L6tIlphlspiD5j8EIfegDe0r/kD2X/XvH/6CKt1z2meGtIbSrNjaZJgQn94/wDdHvVv/hGdH/58/wDyK/8AjQBrUVk/8Izo/wDz5/8AkV/8aP8AhGdH/wCfP/yK/wDjQBrUVk/8Izo//Pn/AORX/wAaP+EZ0f8A58//ACK/+NAGtRWT/wAIzo//AD5/+RX/AMaP+EZ0f/nz/wDIr/40Aa1FZP8AwjOj/wDPn/5Ff/Gj/hGdH/58/wDyK/8AjQBrUVk/8Izo/wDz5/8AkV/8aP8AhGdH/wCfP/yK/wDjQBrUVk/8Izo//Pn/AORX/wAaP+EZ0f8A58//ACK/+NAGtRWT/wAIzo//AD5/+RX/AMaP+EZ0f/nz/wDIr/40Aa1FZP8AwjOj/wDPn/5Ff/Gj/hGdH/58/wDyK/8AjQBlePv+Qbo//Yd0/wD9KErq64Hxx4f0uDT9JMdrtLa1YIf3jHINwgI6+ldR/wAIzo//AD5/+RX/AMaANaisn/hGdH/58/8AyK/+NH/CM6P/AM+f/kV/8aANaisn/hGdH/58/wDyK/8AjR/wjOj/APPn/wCRX/xoA1qKyf8AhGdH/wCfP/yK/wDjR/wjOj/8+f8A5Ff/ABoA1qKyf+EZ0f8A58//ACK/+NH/AAjOj/8APn/5Ff8AxoA1qKyf+EZ0f/nz/wDIr/40f8Izo/8Az5/+RX/xoA1qKyf+EZ0f/nz/APIr/wCNH/CM6P8A8+f/AJFf/GgDWorJ/wCEZ0f/AJ8//Ir/AONH/CM6P/z5/wDkV/8AGgDWorJ/4RnR/wDnz/8AIr/40f8ACM6P/wA+f/kV/wDGgDWorJ/4RnR/+fP/AMiv/jR/wjOj/wDPn/5Ff/GgDWorJ/4RnR/+fP8A8iv/AI0f8Izo/wDz5/8AkV/8aANaisn/AIRnR/8Anz/8iv8A40f8Izo//Pn/AORX/wAaANaisn/hGdH/AOfP/wAiv/jR/wAIzo//AD5/+RX/AMaANaisn/hGdH/58/8AyK/+NH/CM6P/AM+f/kV/8aANaisn/hGdH/58/wDyK/8AjR/wjOj/APPn/wCRX/xoA1qKyf8AhGdH/wCfP/yK/wDjR/wjOj/8+f8A5Ff/ABoA1qKyf+EZ0f8A58//ACK/+NH/AAjOj/8APn/5Ff8AxoA1qKyf+EZ0f/nz/wDIr/40f8Izo/8Az5/+RX/xoA1qKyf+EZ0f/nz/APIr/wCNH/CM6P8A8+f/AJFf/GgDWorJ/wCEZ0f/AJ8//Ir/AONH/CM6P/z5/wDkV/8AGgDWorJ/4RnR/wDnz/8AIr/40f8ACM6P/wA+f/kV/wDGgDWorJ/4RnR/+fP/AMiv/jR/wjOj/wDPn/5Ff/GgDWorJ/4RnR/+fP8A8iv/AI0f8Izo/wDz5/8AkV/8aANaisn/AIRnR/8Anz/8iv8A40f8Izo//Pn/AORX/wAaANaisn/hGdH/AOfP/wAiv/jR/wAIzo//AD5/+RX/AMaANaisn/hGdH/58/8AyK/+NH/CM6P/AM+f/kV/8aANaisn/hGdH/58/wDyK/8AjR/wjOj/APPn/wCRX/xoA1qKyf8AhGdH/wCfP/yK/wDjR/wjOj/8+f8A5Ff/ABoA1q8om/5OHvv+xfX/ANGpXoP/AAjOj/8APn/5Ff8AxrzeKyt7D9oC+hto9kf9gA4yTz5qetAHZ/DL/kmfh3/rxj/lXV1wfw58QaLbfDnw/DPq9hFKlkgZHuUVlOOhBPFdP/wk2gf9BzTf/AuP/GgDVorK/wCEm0D/AKDmm/8AgXH/AI0f8JNoH/Qc03/wLj/xoA1aKyv+Em0D/oOab/4Fx/40f8JNoH/Qc03/AMC4/wDGgDVorK/4SbQP+g5pv/gXH/jR/wAJNoH/AEHNN/8AAuP/ABoA1aKyv+Em0D/oOab/AOBcf+NH/CTaB/0HNN/8C4/8aANWisr/AISbQP8AoOab/wCBcf8AjR/wk2gf9BzTf/AuP/GgDVorK/4SbQP+g5pv/gXH/jR/wk2gf9BzTf8AwLj/AMaANWsrxN/yKmsf9eM//oBo/wCEm0D/AKDmm/8AgXH/AI1meI/EehyeF9Wjj1rTmdrKYKq3SEklDwOaAN3Sv+QPZf8AXvH/AOgirdYGmeJdBXSbNW1vTQwgQEG6TI+Ue9Wv+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T4+/5Buj/wDYd0//ANKErq64Pxz4g0WfT9JEOr2EhXWrB2CXKHCi4QknB6Ac5rp/+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rRWV/wAJNoH/AEHNN/8AAuP/ABo/4SbQP+g5pv8A4Fx/40AatFZX/CTaB/0HNN/8C4/8aP8AhJtA/wCg5pv/AIFx/wCNAGrRWV/wk2gf9BzTf/AuP/Gj/hJtA/6Dmm/+Bcf+NAGrRWV/wk2gf9BzTf8AwLj/AMaP+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rRWV/wAJNoH/AEHNN/8AAuP/ABo/4SbQP+g5pv8A4Fx/40AatFZX/CTaB/0HNN/8C4/8aP8AhJtA/wCg5pv/AIFx/wCNAGrRWV/wk2gf9BzTf/AuP/Gj/hJtA/6Dmm/+Bcf+NAGrRWV/wk2gf9BzTf8AwLj/AMaP+Em0D/oOab/4Fx/40AatFZX/AAk2gf8AQc03/wAC4/8AGj/hJtA/6Dmm/wDgXH/jQBq0Vlf8JNoH/Qc03/wLj/xo/wCEm0D/AKDmm/8AgXH/AI0AatFZX/CTaB/0HNN/8C4/8aP+Em0D/oOab/4Fx/40AateUTf8nD33/Yvr/wCjUr0L/hJtA/6Dmm/+Bcf+NebR3lrfftAXs1ncw3EX9gAb4XDrnzU4yKAOq+G2nWMvw28PPJZW7u1lGSzRKSePpXU/2Vp3/Pha/wDflf8ACuf+GX/JM/Dv/XjH/KuroAqf2Vp3/Pha/wDflf8ACj+ytO/58LX/AL8r/hVuigCp/ZWnf8+Fr/35X/Cj+ytO/wCfC1/78r/hVuigCp/ZWnf8+Fr/AN+V/wAKP7K07/nwtf8Avyv+FW6KAKn9lad/z4Wv/flf8KP7K07/AJ8LX/vyv+FW6KAKn9lad/z4Wv8A35X/AAo/srTv+fC1/wC/K/4VbooAqf2Vp3/Pha/9+V/wo/srTv8Anwtf+/K/4VbooAqf2Vp3/Pha/wDflf8ACsvxLplgvhbV2WxtgwspiCIlyPkPtW/WV4m/5FTWP+vGf/0A0AJpel6edJsibG1JMCZJhX+6Parf9lad/wA+Fr/35X/CjSv+QPZf9e8f/oIq3QBU/srTv+fC1/78r/hR/ZWnf8+Fr/35X/CrdFAFT+ytO/58LX/vyv8AhR/ZWnf8+Fr/AN+V/wAKt0UAVP7K07/nwtf+/K/4Uf2Vp3/Pha/9+V/wq3RQBU/srTv+fC1/78r/AIUf2Vp3/Pha/wDflf8ACrdFAFT+ytO/58LX/vyv+FH9lad/z4Wv/flf8Kt0UAVP7K07/nwtf+/K/wCFH9lad/z4Wv8A35X/AAq3RQBU/srTv+fC1/78r/hR/ZWnf8+Fr/35X/CrdFAFT+ytO/58LX/vyv8AhR/ZWnf8+Fr/AN+V/wAKt0UAcX4706xj07SCllbqTrenqcRKMg3CZHSup/srTv8Anwtf+/K/4Vz/AI+/5Buj/wDYd0//ANKErq6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ry/yIbf9oO+SGJIk/4R9TtRQo/1qelet15RN/ycPff9i+v/AKNSgDR+HnizRrP4eaDbTzzrLHZorBbSZgDj1CkH8K6b/hNdB/5+bj/wCn/+Iqp8Mv8Akmfh3/rxj/lXV0Ac/wD8JroP/Pzcf+AU/wD8RR/wmug/8/Nx/wCAU/8A8RXQUUAc/wD8JroP/Pzcf+AU/wD8RR/wmug/8/Nx/wCAU/8A8RXQUUAc/wD8JroP/Pzcf+AU/wD8RR/wmug/8/Nx/wCAU/8A8RXQUUAc/wD8JroP/Pzcf+AU/wD8RR/wmug/8/Nx/wCAU/8A8RXQUUAc/wD8JroP/Pzcf+AU/wD8RR/wmug/8/Nx/wCAU/8A8RXQUUAc/wD8JroP/Pzcf+AU/wD8RR/wmug/8/Nx/wCAU/8A8RXQUUAc/wD8JroP/Pzcf+AU/wD8RWb4i8Y6JN4Z1WJLi4LvZzKoNnMOSh7lK7KsrxN/yKmsf9eM/wD6AaAMrTfGehppVmjXFxuWBAf9CmP8I/2Ktf8ACa6D/wA/Nx/4BT//ABFaulf8gey/694//QRVugDn/wDhNdB/5+bj/wAAp/8A4ij/AITXQf8An5uP/AKf/wCIroKKAOf/AOE10H/n5uP/AACn/wDiKP8AhNdB/wCfm4/8Ap//AIiugooA5/8A4TXQf+fm4/8AAKf/AOIo/wCE10H/AJ+bj/wCn/8AiK6CigDn/wDhNdB/5+bj/wAAp/8A4ij/AITXQf8An5uP/AKf/wCIroKKAOf/AOE10H/n5uP/AACn/wDiKP8AhNdB/wCfm4/8Ap//AIiugooA5/8A4TXQf+fm4/8AAKf/AOIo/wCE10H/AJ+bj/wCn/8AiK6CigDn/wDhNdB/5+bj/wAAp/8A4ij/AITXQf8An5uP/AKf/wCIroKKAOf/AOE10H/n5uP/AACn/wDiKP8AhNdB/wCfm4/8Ap//AIiugooA858beLNGutP0pYp5yU1mxkbNpMvyrOhPVfQdOtdN/wAJroP/AD83H/gFP/8AEVU8ff8AIN0f/sO6f/6UJXV0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V59a6ja6p8fb25tHdov7AC5eNkORKnZgDXsNeUTf8nD33/Yvr/6NSgDrPhl/yTPw7/14x/yrq65T4Zf8kz8O/wDXjH/KuroAKKKKACiiigAooooAKKKKACiiigAooooAKyvE3/Iqax/14z/+gGtWsrxN/wAiprH/AF4z/wDoBoAtaV/yB7L/AK94/wD0EVbqppX/ACB7L/r3j/8AQRVugAooooAKKKKACiiigAooooAKKKKACiiigAooooAKKKKAOU8ff8g3R/8AsO6f/wClCV1dcp4+/wCQbo//AGHdP/8AShK6ugAooooAKKKKACiiigAooooAKKKKACiiigAooooAKKKKACiiigAooooAKKKKACiiigAooooAKKKKACiiigAooooAKKKKACiiigAooooAKKKKACiiigAooooAKKKKACiiigAooooAKKKKACiiigAryib/AJOHvv8AsX1/9GpXq9eUTf8AJw99/wBi+v8A6NSgDr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Di/C3x8sfDvhbTdHfQbidrOBYTKtwqhyO4GK1/+GltO/6Fu6/8CV/+JoooAP8AhpbTv+hbuv8AwJX/AOJo/wCGltO/6Fu6/wDAlf8A4miigA/4aW07/oW7r/wJX/4mj/hpbTv+hbuv/Alf/iaKKAD/AIaW07/oW7r/AMCV/wDiaP8AhpbTv+hbuv8AwJX/AOJoooAP+GltO/6Fu6/8CV/+Jo/4aW07/oW7r/wJX/4miigA/wCGltO/6Fu6/wDAlf8A4mj/AIaW07/oW7r/AMCV/wDiaKKAD/hpbTv+hbuv/Alf/iaP+GltO/6Fu6/8CV/+JoooAP8AhpbTv+hbuv8AwJX/AOJqnqv7RVhqOj3tivh65Rrm3khDG5UhdykZ+770UUATWn7R+n21lBAfDlyxijVCftK84GP7tTf8NLad/wBC3df+BK//ABNFFAB/w0tp3/Qt3X/gSv8A8TR/w0tp3/Qt3X/gSv8A8TRRQAf8NLad/wBC3df+BK//ABNH/DS2nf8AQt3X/gSv/wATRRQAf8NLad/0Ld1/4Er/APE0f8NLad/0Ld1/4Er/APE0UUAH/DS2nf8AQt3X/gSv/wATR/w0tp3/AELd1/4Er/8AE0UUAH/DS2nf9C3df+BK/wDxNH/DS2nf9C3df+BK/wDxNFFAB/w0tp3/AELd1/4Er/8AE0f8NLad/wBC3df+BK//ABNFFAB/w0tp3/Qt3X/gSv8A8TR/w0tp3/Qt3X/gSv8A8TRRQAf8NLad/wBC3df+BK//ABNH/DS2nf8AQt3X/gSv/wATRRQBkeIfj5Y63a2UK6DcxG2v7a8JNwp3CKRXK9O+MZrX/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q/grxhF45+MF9rcFo9pH/Y3kGJ3DEESoc5A75/Siig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6" descr="data:image/jpeg;base64,/9j/4AAQSkZJRgABAQEAZABkAAD/2wBDAAgGBgcGBQgHBwcJCQgKDBQNDAsLDBkSEw8UHRofHh0aHBwgJC4nICIsIxwcKDcpLDAxNDQ0Hyc5PTgyPC4zNDL/2wBDAQkJCQwLDBgNDRgyIRwhMjIyMjIyMjIyMjIyMjIyMjIyMjIyMjIyMjIyMjIyMjIyMjIyMjIyMjIyMjIyMjIyMjL/wAARCAKHAt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8KfDm/8AEXhTTNYm8eeKIZby3WZo471tqk9hk5xWx/wqC7/6KD4r/wDA010nwy/5Jn4d/wCvGP8AlXV0AeYf8Kgu/wDooPiv/wADTR/wqC7/AOig+K//AANNen0UAeYf8Kgu/wDooPiv/wADTR/wqC7/AOig+K//AANNen0UAeYf8Kgu/wDooPiv/wADTR/wqC7/AOig+K//AANNen0UAeYf8Kgu/wDooPiv/wADTR/wqC7/AOig+K//AANNen0UAeYf8Kgu/wDooPiv/wADTR/wqC7/AOig+K//AANNen0UAeYf8Kgu/wDooPiv/wADTR/wqC7/AOig+K//AANNen0UAeYf8Kgu/wDooPiv/wADTVPVvhZe6do19ep4/wDFTPb28kyq162CVUnB59q9brK8Tf8AIqax/wBeM/8A6AaAPPrP4T3lzY287fEDxUGljVyBenAyM+tT/wDCoLv/AKKD4r/8DTXomlf8gey/694//QRVugDzD/hUF3/0UHxX/wCBpo/4VBd/9FB8V/8Agaa9PooA8w/4VBd/9FB8V/8AgaaP+FQXf/RQfFf/AIGmvT6KAPMP+FQXf/RQfFf/AIGmj/hUF3/0UHxX/wCBpr0+igDzD/hUF3/0UHxX/wCBpo/4VBd/9FB8V/8Agaa9PooA8w/4VBd/9FB8V/8AgaaP+FQXf/RQfFf/AIGmvT6KAPMP+FQXf/RQfFf/AIGmj/hUF3/0UHxX/wCBpr0+igDzD/hUF3/0UHxX/wCBpo/4VBd/9FB8V/8Agaa9PooA8w/4VBd/9FB8V/8AgaaP+FQXf/RQfFf/AIGmvT6KAPF/Efw51DRLWxmi8eeKJDcajbWjB71uFllVCRz1AOa2f+FQXf8A0UHxX/4Gmuk8ff8AIN0f/sO6f/6UJXV0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R/wqC7/AOig+K//AANNen0UAeYf8Kgu/wDooPiv/wADTWP4cstR8NfF680B/EOranaro/2kG9uWfDmRBwM4GBn8zXs9eUTf8nD33/Yvr/6NSgDrPhl/yTPw7/14x/yrq68x+H/hL7Z8P9Cuf+Eh1+DzLNG8qC92ovHRRjgV0v8AwhP/AFM/iX/wP/8AsaAOporlv+EJ/wCpn8S/+B//ANjR/wAIT/1M/iX/AMD/AP7GgDqaK5b/AIQn/qZ/Ev8A4H//AGNH/CE/9TP4l/8AA/8A+xoA6miuW/4Qn/qZ/Ev/AIH/AP2NH/CE/wDUz+Jf/A//AOxoA6miuW/4Qn/qZ/Ev/gf/APY0f8IT/wBTP4l/8D//ALGgDqaK5b/hCf8AqZ/Ev/gf/wDY0f8ACE/9TP4l/wDA/wD+xoA6miuW/wCEJ/6mfxL/AOB//wBjR/whP/Uz+Jf/AAP/APsaAOprK8Tf8iprH/XjP/6Aay/+EJ/6mfxL/wCB/wD9jWb4g8G+T4b1SX/hJPET7LOVtj32VbCHgjbyKAOw0r/kD2X/AF7x/wDoIq3XGad4L36XaP8A8JN4jXdChwt/gD5R0+WrX/CE/wDUz+Jf/A//AOxoA6miuW/4Qn/qZ/Ev/gf/APY0f8IT/wBTP4l/8D//ALGgDqaK5b/hCf8AqZ/Ev/gf/wDY0f8ACE/9TP4l/wDA/wD+xoA6miuW/wCEJ/6mfxL/AOB//wBjR/whP/Uz+Jf/AAP/APsaAOporlv+EJ/6mfxL/wCB/wD9jR/whP8A1M/iX/wP/wDsaAOporlv+EJ/6mfxL/4H/wD2NH/CE/8AUz+Jf/A//wCxoA6miuW/4Qn/AKmfxL/4H/8A2NH/AAhP/Uz+Jf8AwP8A/saAOporlv8AhCf+pn8S/wDgf/8AY0f8IT/1M/iX/wAD/wD7GgDqaK5b/hCf+pn8S/8Agf8A/Y0f8IT/ANTP4l/8D/8A7GgBvj7/AJBuj/8AYd0//wBKErq68x8aeEvsthpbf8JDr82/WLGPEt7uC7p0G4ccMM5B7Gul/wCEJ/6mfxL/AOB//wBjQB1NFct/whP/AFM/iX/wP/8AsaP+EJ/6mfxL/wCB/wD9jQB1NFct/wAIT/1M/iX/AMD/AP7Gj/hCf+pn8S/+B/8A9jQB1NFct/whP/Uz+Jf/AAP/APsaP+EJ/wCpn8S/+B//ANjQB1NFct/whP8A1M/iX/wP/wDsaP8AhCf+pn8S/wDgf/8AY0AdTRXLf8IT/wBTP4l/8D//ALGj/hCf+pn8S/8Agf8A/Y0AdTRXLf8ACE/9TP4l/wDA/wD+xo/4Qn/qZ/Ev/gf/APY0AdTRXLf8IT/1M/iX/wAD/wD7Gj/hCf8AqZ/Ev/gf/wDY0AdTRXLf8IT/ANTP4l/8D/8A7Gj/AIQn/qZ/Ev8A4H//AGNAHU0Vy3/CE/8AUz+Jf/A//wCxo/4Qn/qZ/Ev/AIH/AP2NAHU0Vy3/AAhP/Uz+Jf8AwP8A/saP+EJ/6mfxL/4H/wD2NAHU0Vy3/CE/9TP4l/8AA/8A+xo/4Qn/AKmfxL/4H/8A2NAHU0Vy3/CE/wDUz+Jf/A//AOxo/wCEJ/6mfxL/AOB//wBjQB1NFct/whP/AFM/iX/wP/8AsaP+EJ/6mfxL/wCB/wD9jQB1NFct/wAIT/1M/iX/AMD/AP7Gj/hCf+pn8S/+B/8A9jQB1NFct/whP/Uz+Jf/AAP/APsaP+EJ/wCpn8S/+B//ANjQB1NFct/whP8A1M/iX/wP/wDsaP8AhCf+pn8S/wDgf/8AY0AdTRXLf8IT/wBTP4l/8D//ALGj/hCf+pn8S/8Agf8A/Y0AdTRXLf8ACE/9TP4l/wDA/wD+xo/4Qn/qZ/Ev/gf/APY0AdTRXLf8IT/1M/iX/wAD/wD7Gj/hCf8AqZ/Ev/gf/wDY0AdTRXLf8IT/ANTP4l/8D/8A7Gj/AIQn/qZ/Ev8A4H//AGNAHU0Vy3/CE/8AUz+Jf/A//wCxo/4Qn/qZ/Ev/AIH/AP2NAHU0Vy3/AAhP/Uz+Jf8AwP8A/saP+EJ/6mfxL/4H/wD2NAHU0Vy3/CE/9TP4l/8AA/8A+xo/4Qn/AKmfxL/4H/8A2NAHU0Vy3/CE/wDUz+Jf/A//AOxo/wCEJ/6mfxL/AOB//wBjQB1NFct/whP/AFM/iX/wP/8AsaP+EJ/6mfxL/wCB/wD9jQB1NFct/wAIT/1M/iX/AMD/AP7Gj/hCf+pn8S/+B/8A9jQB1NFct/whP/Uz+Jf/AAP/APsaP+EJ/wCpn8S/+B//ANjQB1NeUTf8nD33/Yvr/wCjUrrv+EJ/6mfxL/4H/wD2NcJYad/Zfx6vbb7beXn/ABIQ3m3cvmPzKnGcDigDufhl/wAkz8O/9eMf8q6uuU+GX/JM/Dv/AF4x/wAq6ugAooooAKKKKACiiigAooooAKKKKACiiigArK8Tf8iprH/XjP8A+gGtWsrxN/yKmsf9eM//AKAaALWlf8gey/694/8A0EVbqppX/IHsv+veP/0EVboAKKKKACiiigAooooAKKKKACiiigAooooAKKKKACiiigDlPH3/ACDdH/7Dun/+lCV1dcp4+/5Buj/9h3T/AP0oSuroAKKKKACiiigAooooAKKKKACiiigAooooAKKKKACiiigAooooAKKKKACiiigAooooAKKKKACiiigAooooAKKKKACiiigAooooAKKKKACiiigAooooAKKKKACiiigAooooAKKKKACiiigAooooAK8om/5OHvv+xfX/ANGpXq9eUTf8nD33/Yvr/wCjUoA6z4Zf8kz8O/8AXjH/ACrq65T4Zf8AJM/Dv/XjH/KuroAKKKKACiiigAooooAKKKKACiiigAooooAKyvE3/Iqax/14z/8AoBrVrK8Tf8iprH/XjP8A+gGgC1pX/IHsv+veP/0EVbqppX/IHsv+veP/ANBFW6ACiiigAooooAKKKKACiiigAooooAKKKKACiiigAooooA5Tx9/yDdH/AOw7p/8A6UJXV1ynj7/kG6P/ANh3T/8A0oSuroAKKKKACiiigAooooAKKKKACiiigAooooAKKKKACiiigAooooAKKKKACiiigAooooAKKKKACiiigAooooAKKKKACiiigAooooAKKKKACiiigAooooAKKKKACiiigAooooAKKKKACiiigAooooAK8om/5OHvv+xfX/0aler15RN/ycPff9i+v/o1KANv4c+INFtvhz4fhn1ewilSyQMj3KKynHQgniun/wCEm0D/AKDmm/8AgXH/AI1gfDbTrGX4beHnksrd3ayjJZolJPH0rqf7K07/AJ8LX/vyv+FAFX/hJtA/6Dmm/wDgXH/jR/wk2gf9BzTf/AuP/GrX9lad/wA+Fr/35X/Cj+ytO/58LX/vyv8AhQBV/wCEm0D/AKDmm/8AgXH/AI0f8JNoH/Qc03/wLj/xq1/ZWnf8+Fr/AN+V/wAKP7K07/nwtf8Avyv+FAFX/hJtA/6Dmm/+Bcf+NH/CTaB/0HNN/wDAuP8Axq1/ZWnf8+Fr/wB+V/wo/srTv+fC1/78r/hQBV/4SbQP+g5pv/gXH/jR/wAJNoH/AEHNN/8AAuP/ABq1/ZWnf8+Fr/35X/Cj+ytO/wCfC1/78r/hQBV/4SbQP+g5pv8A4Fx/40f8JNoH/Qc03/wLj/xq1/ZWnf8APha/9+V/wo/srTv+fC1/78r/AIUAVf8AhJtA/wCg5pv/AIFx/wCNH/CTaB/0HNN/8C4/8atf2Vp3/Pha/wDflf8ACj+ytO/58LX/AL8r/hQBV/4SbQP+g5pv/gXH/jWZ4j8R6HJ4X1aOPWtOZ2spgqrdISSUPA5rd/srTv8Anwtf+/K/4Vl+JdMsF8Lauy2NsGFlMQREuR8h9qADTPEugrpNmra3poYQICDdJkfKPerX/CTaB/0HNN/8C4/8aTS9L086TZE2NqSYEyTCv90e1W/7K07/AJ8LX/vyv+FAFX/hJtA/6Dmm/wDgXH/jR/wk2gf9BzTf/AuP/GrX9lad/wA+Fr/35X/Cj+ytO/58LX/vyv8AhQBV/wCEm0D/AKDmm/8AgXH/AI0f8JNoH/Qc03/wLj/xq1/ZWnf8+Fr/AN+V/wAKP7K07/nwtf8Avyv+FAFX/hJtA/6Dmm/+Bcf+NH/CTaB/0HNN/wDAuP8Axq1/ZWnf8+Fr/wB+V/wo/srTv+fC1/78r/hQBV/4SbQP+g5pv/gXH/jR/wAJNoH/AEHNN/8AAuP/ABq1/ZWnf8+Fr/35X/Cj+ytO/wCfC1/78r/hQBV/4SbQP+g5pv8A4Fx/40f8JNoH/Qc03/wLj/xq1/ZWnf8APha/9+V/wo/srTv+fC1/78r/AIUAVf8AhJtA/wCg5pv/AIFx/wCNH/CTaB/0HNN/8C4/8atf2Vp3/Pha/wDflf8ACj+ytO/58LX/AL8r/hQBV/4SbQP+g5pv/gXH/jR/wk2gf9BzTf8AwLj/AMatf2Vp3/Pha/8Aflf8KP7K07/nwtf+/K/4UAVf+Em0D/oOab/4Fx/40f8ACTaB/wBBzTf/AALj/wAatf2Vp3/Pha/9+V/wo/srTv8Anwtf+/K/4UAcd458QaLPp+kiHV7CQrrVg7BLlDhRcISTg9AOc10//CTaB/0HNN/8C4/8awPHenWMenaQUsrdSdb09TiJRkG4TI6V1P8AZWnf8+Fr/wB+V/woAq/8JNoH/Qc03/wLj/xo/wCEm0D/AKDmm/8AgXH/AI1a/srTv+fC1/78r/hR/ZWnf8+Fr/35X/CgCr/wk2gf9BzTf/AuP/Gj/hJtA/6Dmm/+Bcf+NWv7K07/AJ8LX/vyv+FH9lad/wA+Fr/35X/CgCr/AMJNoH/Qc03/AMC4/wDGj/hJtA/6Dmm/+Bcf+NWv7K07/nwtf+/K/wCFH9lad/z4Wv8A35X/AAoAq/8ACTaB/wBBzTf/AALj/wAaP+Em0D/oOab/AOBcf+NWv7K07/nwtf8Avyv+FH9lad/z4Wv/AH5X/CgCr/wk2gf9BzTf/AuP/Gj/AISbQP8AoOab/wCBcf8AjVr+ytO/58LX/vyv+FH9lad/z4Wv/flf8KAKv/CTaB/0HNN/8C4/8aP+Em0D/oOab/4Fx/41a/srTv8Anwtf+/K/4Uf2Vp3/AD4Wv/flf8KAKv8Awk2gf9BzTf8AwLj/AMaP+Em0D/oOab/4Fx/41a/srTv+fC1/78r/AIUf2Vp3/Pha/wDflf8ACgCr/wAJNoH/AEHNN/8AAuP/ABo/4SbQP+g5pv8A4Fx/41a/srTv+fC1/wC/K/4Uf2Vp3/Pha/8Aflf8KAKv/CTaB/0HNN/8C4/8aP8AhJtA/wCg5pv/AIFx/wCNWv7K07/nwtf+/K/4Uf2Vp3/Pha/9+V/woAq/8JNoH/Qc03/wLj/xo/4SbQP+g5pv/gXH/jVr+ytO/wCfC1/78r/hR/ZWnf8APha/9+V/woAq/wDCTaB/0HNN/wDAuP8Axo/4SbQP+g5pv/gXH/jVr+ytO/58LX/vyv8AhR/ZWnf8+Fr/AN+V/wAKAKv/AAk2gf8AQc03/wAC4/8AGj/hJtA/6Dmm/wDgXH/jVr+ytO/58LX/AL8r/hR/ZWnf8+Fr/wB+V/woAq/8JNoH/Qc03/wLj/xo/wCEm0D/AKDmm/8AgXH/AI1a/srTv+fC1/78r/hR/ZWnf8+Fr/35X/CgCr/wk2gf9BzTf/AuP/Gj/hJtA/6Dmm/+Bcf+NWv7K07/AJ8LX/vyv+FH9lad/wA+Fr/35X/CgCr/AMJNoH/Qc03/AMC4/wDGj/hJtA/6Dmm/+Bcf+NWv7K07/nwtf+/K/wCFH9lad/z4Wv8A35X/AAoAq/8ACTaB/wBBzTf/AALj/wAaP+Em0D/oOab/AOBcf+NWv7K07/nwtf8Avyv+FH9lad/z4Wv/AH5X/CgCr/wk2gf9BzTf/AuP/Gj/AISbQP8AoOab/wCBcf8AjVr+ytO/58LX/vyv+FH9lad/z4Wv/flf8KAKv/CTaB/0HNN/8C4/8aP+Em0D/oOab/4Fx/41a/srTv8Anwtf+/K/4Uf2Vp3/AD4Wv/flf8KAKv8Awk2gf9BzTf8AwLj/AMaP+Em0D/oOab/4Fx/41a/srTv+fC1/78r/AIUf2Vp3/Pha/wDflf8ACgCr/wAJNoH/AEHNN/8AAuP/ABo/4SbQP+g5pv8A4Fx/41a/srTv+fC1/wC/K/4Uf2Vp3/Pha/8Aflf8KAKv/CTaB/0HNN/8C4/8aP8AhJtA/wCg5pv/AIFx/wCNWv7K07/nwtf+/K/4Uf2Vp3/Pha/9+V/woAq/8JNoH/Qc03/wLj/xo/4SbQP+g5pv/gXH/jVr+ytO/wCfC1/78r/hR/ZWnf8APha/9+V/woAq/wDCTaB/0HNN/wDAuP8Axo/4SbQP+g5pv/gXH/jVr+ytO/58LX/vyv8AhR/ZWnf8+Fr/AN+V/wAKAKv/AAk2gf8AQc03/wAC4/8AGj/hJtA/6Dmm/wDgXH/jVr+ytO/58LX/AL8r/hR/ZWnf8+Fr/wB+V/woAq/8JNoH/Qc03/wLj/xo/wCEm0D/AKDmm/8AgXH/AI1a/srTv+fC1/78r/hR/ZWnf8+Fr/35X/CgCr/wk2gf9BzTf/AuP/Gj/hJtA/6Dmm/+Bcf+NWv7K07/AJ8LX/vyv+FH9lad/wA+Fr/35X/CgCr/AMJNoH/Qc03/AMC4/wDGj/hJtA/6Dmm/+Bcf+NWv7K07/nwtf+/K/wCFH9lad/z4Wv8A35X/AAoAq/8ACTaB/wBBzTf/AALj/wAa82ivbW//AGgL6azuYbiL+wAN8Mgdc+anGRXqf9lad/z4Wv8A35X/AAry/wAiG3/aDvkhiSJP+EfU7UUKP9anpQB2Hwy/5Jn4d/68Y/5V1deYfD/x3oOn+ANCtLiS/E0NoiOE0u5kXIHZljIP1BrpP+Fj+Gv+eupf+Ce7/wDjVAHV0Vyn/Cx/DX/PXUv/AAT3f/xqj/hY/hr/AJ66l/4J7v8A+NUAdXRXKf8ACx/DX/PXUv8AwT3f/wAao/4WP4a/566l/wCCe7/+NUAdXRXKf8LH8Nf89dS/8E93/wDGqP8AhY/hr/nrqX/gnu//AI1QB1dFcp/wsfw1/wA9dS/8E93/APGqP+Fj+Gv+eupf+Ce7/wDjVAHV0Vyn/Cx/DX/PXUv/AAT3f/xqj/hY/hr/AJ66l/4J7v8A+NUAdXRXKf8ACx/DX/PXUv8AwT3f/wAao/4WP4a/566l/wCCe7/+NUAdXWV4m/5FTWP+vGf/ANANZP8Awsfw1/z11L/wT3f/AMarO8QfEHw7ceG9Uhjl1HfJaSou7SbpRkoQMkx4H1NAHY6V/wAgey/694//AEEVbri9O+InhyPS7SNpdS3LCgONIuyMhR3EVWf+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B4+/5Buj/wDYd0//ANKErq68w8Z+O9BvbDS0gkvyY9YsZm36Xcp8qzoTjdGMnA6Dk9ACa6T/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0Vyn/Cx/DX/PXUv/BPd/8Axqj/AIWP4a/566l/4J7v/wCNUAdXRXKf8LH8Nf8APXUv/BPd/wDxqj/hY/hr/nrqX/gnu/8A41QB1dFcp/wsfw1/z11L/wAE93/8ao/4WP4a/wCeupf+Ce7/APjVAHV0Vyn/AAsfw1/z11L/AME93/8AGqP+Fj+Gv+eupf8Agnu//jVAHV15RN/ycPff9i+v/o1K6z/hY/hr/nrqX/gnu/8A41XC6fq9nrfx5vbyxaYwnQQuZreSFsiVP4XUH8cUAd18Mv8Akmfh3/rxj/lXV1ynwy/5Jn4d/wCvGP8AlXV0AFFFFABRRRQAUUUUAFFFFABRRRQAUUUUAFZXib/kVNY/68Z//QDWrWV4m/5FTWP+vGf/ANANAFrSv+QPZf8AXvH/AOgirdVNK/5A9l/17x/+girdABRRRQAUUUUAFFFFABRRRQAUUUUAFFFFABRRRQAUUUUAcp4+/wCQbo//AGHdP/8AShK6uuU8ff8AIN0f/sO6f/6UJXV0AFFFFABRRRQAUUUUAFFFFABRRRQAUUUUAFFFFABRRRQAUUUUAFFFFABRRRQAUUUUAFFFFABRRRQAUUUUAFFFFABRRRQAUUUUAFFFFABRRRQAUUUUAFFFFABRRRQAUUUUAFFFFABRRRQAUUUUAFeUTf8AJw99/wBi+v8A6NSvV68om/5OHvv+xfX/ANGpQB1nwy/5Jn4d/wCvGP8AlXV1ynwy/wCSZ+Hf+vGP+VdXQAUUUUAFFFFABRRRQAUUUUAFFFFABRRRQAVleJv+RU1j/rxn/wDQDWrWV4m/5FTWP+vGf/0A0AY+neJtQTTLRR4O15wsKAMrWmD8o5GZ6s/8JRqP/Ql+IP8Avqz/APkitnSv+QPZf9e8f/oIq3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m3jXxDfT2GlB/CmtwBdZsXBla1wxE6EKNsx5PQZwMnkgc10v/AAlGo/8AQl+IP++rP/5IqDx9/wAg3R/+w7p//pQldX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N/wDCUaj/ANCX4g/76s//AJIo/wCEo1H/AKEvxB/31Z//ACRXSUUAc3/wlGo/9CX4g/76s/8A5Io/4SjUf+hL8Qf99Wf/AMkV0lFAHN/8JRqP/Ql+IP8Avqz/APkij/hKNR/6EvxB/wB9Wf8A8kV0lFAHN/8ACUaj/wBCX4g/76s//kij/hKNR/6EvxB/31Z//JFdJRQBzf8AwlGo/wDQl+IP++rP/wCSKP8AhKNR/wChL8Qf99Wf/wAkV0lFAHN/8JRqP/Ql+IP++rP/AOSKP+Eo1H/oS/EH/fVn/wDJFdJRQBzf/CUaj/0JfiD/AL6s/wD5Io/4SjUf+hL8Qf8AfVn/APJFdJRQBzf/AAlGo/8AQl+IP++rP/5Io/4SjUf+hL8Qf99Wf/yRXSUUAc3/AMJRqP8A0JfiD/vqz/8Akij/AISjUf8AoS/EH/fVn/8AJFdJRQBzf/CUaj/0JfiD/vqz/wDkij/hKNR/6EvxB/31Z/8AyRXSUUAc3/wlGo/9CX4g/wC+rP8A+SKP+Eo1H/oS/EH/AH1Z/wDyRXSUUAc3/wAJRqP/AEJfiD/vqz/+SKP+Eo1H/oS/EH/fVn/8kV0lFAHN/wDCUaj/ANCX4g/76s//AJIo/wCEo1H/AKEvxB/31Z//ACRXSUUAc3/wlGo/9CX4g/76s/8A5Io/4SjUf+hL8Qf99Wf/AMkV0lFAHN/8JRqP/Ql+IP8Avqz/APkij/hKNR/6EvxB/wB9Wf8A8kV0lFAHN/8ACUaj/wBCX4g/76s//kij/hKNR/6EvxB/31Z//JFdJRQBzf8AwlGo/wDQl+IP++rP/wCSKP8AhKNR/wChL8Qf99Wf/wAkV0lFAHN/8JRqP/Ql+IP++rP/AOSKP+Eo1H/oS/EH/fVn/wDJFdJRQBzf/CUaj/0JfiD/AL6s/wD5Io/4SjUf+hL8Qf8AfVn/APJFdJRQBzf/AAlGo/8AQl+IP++rP/5IrgLO9mv/AI+X00+nXdg/9ggeTdGMv/rU5+R2GPxr2OvKJv8Ak4e+/wCxfX/0alAHWfDL/kmfh3/rxj/lXV1ynwy/5Jn4d/68Y/5V1dABRRRQAUUUUAFFFFABRRRQAUUUUAFFFFABWV4m/wCRU1j/AK8Z/wD0A1q1leJv+RU1j/rxn/8AQDQBa0r/AJA9l/17x/8AoIq3VTSv+QPZf9e8f/oIq3QAUUUUAFFFFABRRRQAUUUUAFFFFABRRRQAUUUUAFFFFAHKePv+Qbo//Yd0/wD9KErq65Tx9/yDdH/7Dun/APpQldXQAUUUUAFFFFABRRRQAUUUUAFFFFABRRRQAUUUUAFFFFABRRRQAUUUUAFFFFABRRRQAUUUUAFFFFABRRRQAUUUUAFFFFABRRRQAUUUUAFFFFABRRRQAUUUUAFFFFABRRRQAUUUUAFFFFABRRRQAV5RN/ycPff9i+v/AKNSvV68om/5OHvv+xfX/wBGpQB1nwy/5Jn4d/68Y/5V1dcp8Mv+SZ+Hf+vGP+VdXQAUUUUAFFFFABRRRQAUUUUAFFFFABRRRQAVleJv+RU1j/rxn/8AQDWrWV4m/wCRU1j/AK8Z/wD0A0AWtK/5A9l/17x/+girdVNK/wCQPZf9e8f/AKCKt0AFFFFABRRRQAUUUUAFFFFABRRRQAUUUUAFFFFABRRRQBynj7/kG6P/ANh3T/8A0oSurrlPH3/IN0f/ALDun/8ApQldXQAUUUUAFFFFABRRRQAUUUUAFFFFABRRRQAUUUUAFFFFABRRRQAUUUUAFFFFABRRRQAUUUUAFFFFABRRRQAUUUUAFFFFABRRRQAUUUUAFFFFABRRRQAUUUUAFFFFABRRRQAUUUUAFFFFABRRRQAV5RN/ycPff9i+v/o1K9Xryib/AJOHvv8AsX1/9GpQBb+H1n4vf4f6E1lrWjxWxs0MccumSO6rjgFhMAT74FdJ9h8cf9B/Q/8AwUS//JFM+GX/ACTPw7/14x/yrq6AOX+w+OP+g/of/gol/wDkij7D44/6D+h/+CiX/wCSK6iigDl/sPjj/oP6H/4KJf8A5Io+w+OP+g/of/gol/8AkiuoooA5f7D44/6D+h/+CiX/AOSKPsPjj/oP6H/4KJf/AJIrqKKAOX+w+OP+g/of/gol/wDkij7D44/6D+h/+CiX/wCSK6iigDl/sPjj/oP6H/4KJf8A5Io+w+OP+g/of/gol/8AkiuoooA5f7D44/6D+h/+CiX/AOSKPsPjj/oP6H/4KJf/AJIrqKKAOX+w+OP+g/of/gol/wDkis7xBZeM18NaqZtd0V4hZzF1TSpFJXYcgHzzg++DXc1leJv+RU1j/rxn/wDQDQBh6bY+NjpdoU17RAnkptB0mQkDaO/n1Z+w+OP+g/of/gol/wDkit3Sv+QPZf8AXvH/AOgirdAHL/YfHH/Qf0P/AMFEv/yRR9h8cf8AQf0P/wAFEv8A8kV1FFAHL/YfHH/Qf0P/AMFEv/yRR9h8cf8AQf0P/wAFEv8A8kV1FFAHL/YfHH/Qf0P/AMFEv/yRR9h8cf8AQf0P/wAFEv8A8kV1FFAHL/YfHH/Qf0P/AMFEv/yRR9h8cf8AQf0P/wAFEv8A8kV1FFAHL/YfHH/Qf0P/AMFEv/yRR9h8cf8AQf0P/wAFEv8A8kV1FFAHL/YfHH/Qf0P/AMFEv/yRR9h8cf8AQf0P/wAFEv8A8kV1FFAHL/YfHH/Qf0P/AMFEv/yRR9h8cf8AQf0P/wAFEv8A8kV1FFAHL/YfHH/Qf0P/AMFEv/yRR9h8cf8AQf0P/wAFEv8A8kV1FFAHmfjSz8XpYaUbrWtHkU6xYhBHpkiEP56bSczHIBwSOMjjI610n2Hxx/0H9D/8FEv/AMkUzx9/yDdH/wCw7p//AKUJXV0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R9h8cf9B/Q/wDwUS//ACRXUUUAcv8AYfHH/Qf0P/wUS/8AyRXB2MWpQ/Hu9XVbq2ubn+wQfMtrdoU2+amBtLsc++a9kryib/k4e+/7F9f/AEalAHWfDL/kmfh3/rxj/lXV15t8PfD19c/D3QZo/Fet2yPZoRDCtrsTjoN0JOPqTXS/8IvqP/Q6eIP++bP/AOR6AOkorm/+EX1H/odPEH/fNn/8j0f8IvqP/Q6eIP8Avmz/APkegDpKK5v/AIRfUf8AodPEH/fNn/8AI9H/AAi+o/8AQ6eIP++bP/5HoA6Siub/AOEX1H/odPEH/fNn/wDI9H/CL6j/ANDp4g/75s//AJHoA6Siub/4RfUf+h08Qf8AfNn/API9H/CL6j/0OniD/vmz/wDkegDpKK5v/hF9R/6HTxB/3zZ//I9H/CL6j/0OniD/AL5s/wD5HoA6Siub/wCEX1H/AKHTxB/3zZ//ACPR/wAIvqP/AEOniD/vmz/+R6AOkrK8Tf8AIqax/wBeM/8A6Aaof8IvqP8A0OniD/vmz/8Akes3xD4b1CPw1qsjeMNdlVbOYmN1tNrYQ8HEAOD7EUAdXpX/ACB7L/r3j/8AQRVuuR03wzqDaXaMPGWvKDChCqtpgfKOBmCrX/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IPH3/IN0f8A7Dun/wDpQldXXm3jXw9fQWGlF/FetzhtZsUAlW1wpM6AMNsI5HUZyMjkEcV0v/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Okorm/+EX1H/odPEH/fNn/8j0f8IvqP/Q6eIP8Avmz/APkegDpKK5v/AIRfUf8AodPEH/fNn/8AI9H/AAi+o/8AQ6eIP++bP/5HoA6Siub/AOEX1H/odPEH/fNn/wDI9H/CL6j/ANDp4g/75s//AJHoA6Siub/4RfUf+h08Qf8AfNn/API9H/CL6j/0OniD/vmz/wDkegDpKK5v/hF9R/6HTxB/3zZ//I9H/CL6j/0OniD/AL5s/wD5HoA6Siub/wCEX1H/AKHTxB/3zZ//ACPR/wAIvqP/AEOniD/vmz/+R6AOkorm/wDhF9R/6HTxB/3zZ/8AyPR/wi+o/wDQ6eIP++bP/wCR6AOkorm/+EX1H/odPEH/AHzZ/wDyPR/wi+o/9Dp4g/75s/8A5HoA6Siub/4RfUf+h08Qf982f/yPR/wi+o/9Dp4g/wC+bP8A+R6AOkorm/8AhF9R/wCh08Qf982f/wAj0f8ACL6j/wBDp4g/75s//kegDpKK5v8A4RfUf+h08Qf982f/AMj0f8IvqP8A0OniD/vmz/8AkegDpKK5v/hF9R/6HTxB/wB82f8A8j0f8IvqP/Q6eIP++bP/AOR6AOkorm/+EX1H/odPEH/fNn/8j0f8IvqP/Q6eIP8Avmz/APkegDpKK5v/AIRfUf8AodPEH/fNn/8AI9H/AAi+o/8AQ6eIP++bP/5HoA6Siub/AOEX1H/odPEH/fNn/wDI9H/CL6j/ANDp4g/75s//AJHoA6Siub/4RfUf+h08Qf8AfNn/API9H/CL6j/0OniD/vmz/wDkegDpKK5v/hF9R/6HTxB/3zZ//I9H/CL6j/0OniD/AL5s/wD5HoA6Siub/wCEX1H/AKHTxB/3zZ//ACPR/wAIvqP/AEOniD/vmz/+R6AOkorm/wDhF9R/6HTxB/3zZ/8AyPR/wi+o/wDQ6eIP++bP/wCR6AOkryib/k4e+/7F9f8A0aldn/wi+o/9Dp4g/wC+bP8A+R64CzsprD4+X0M+o3d+/wDYIPnXQjD/AOtTj5EUY/CgDu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C98PfB+lXvw90G5mk1USS2aMwi1e6jXOOyrIFA9gBXS/8ACDaL/wA9dZ/8Hd7/APHag+GX/JM/Dv8A14x/yrq6AOb/AOEG0X/nrrP/AIO73/47R/wg2i/89dZ/8Hd7/wDHa6SigDm/+EG0X/nrrP8A4O73/wCO0f8ACDaL/wA9dZ/8Hd7/APHa6SigDm/+EG0X/nrrP/g7vf8A47R/wg2i/wDPXWf/AAd3v/x2ukooA5v/AIQbRf8AnrrP/g7vf/jtH/CDaL/z11n/AMHd7/8AHa6SigDm/wDhBtF/566z/wCDu9/+O0f8INov/PXWf/B3e/8Ax2ukooA5v/hBtF/566z/AODu9/8AjtH/AAg2i/8APXWf/B3e/wDx2ukooA5v/hBtF/566z/4O73/AOO1m+IfBWjw+GtVlSTV9yWczDdrN4wyEJ5BlwR7Gu2rK8Tf8iprH/XjP/6AaAMbTfBGjSaXaO0msZaFCca1eAfdHYS8Va/4QbRf+eus/wDg7vf/AI7WzpX/ACB7L/r3j/8AQRVu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PNvGvg/SrWw0popNVJfWbGM+Zq9042tOgOA0hwcHgjkdQQa6X/hBtF/566z/AODu9/8AjtQePv8AkG6P/wBh3T//AEoSuroA5v8A4QbRf+eus/8Ag7vf/jtH/CDaL/z11n/wd3v/AMdrpKKAOb/4QbRf+eus/wDg7vf/AI7R/wAINov/AD11n/wd3v8A8drpKKAOb/4QbRf+eus/+Du9/wDjtH/CDaL/AM9dZ/8AB3e//Ha6SigDm/8AhBtF/wCeus/+Du9/+O0f8INov/PXWf8Awd3v/wAdrpKKAOb/AOEG0X/nrrP/AIO73/47R/wg2i/89dZ/8Hd7/wDHa6Si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Ob/4QbRf+eus/wDg7vf/AI7R/wAINov/AD11n/wd3v8A8drpKKAOb/4QbRf+eus/+Du9/wDjtH/CDaL/AM9dZ/8AB3e//Ha6SigDm/8AhBtF/wCeus/+Du9/+O0f8INov/PXWf8Awd3v/wAdrpKKAOb/AOEG0X/nrrP/AIO73/47R/wg2i/89dZ/8Hd7/wDHa6SigDm/+EG0X/nrrP8A4O73/wCO0f8ACDaL/wA9dZ/8Hd7/APHa6SigDm/+EG0X/nrrP/g7vf8A47R/wg2i/wDPXWf/AAd3v/x2ukooA5v/AIQbRf8AnrrP/g7vf/jtH/CDaL/z11n/AMHd7/8AHa6SigDm/wDhBtF/566z/wCDu9/+O0f8INov/PXWf/B3e/8Ax2ukooA5v/hBtF/566z/AODu9/8AjtH/AAg2i/8APXWf/B3e/wDx2ukooA5v/hBtF/566z/4O73/AOO0f8INov8Az11n/wAHd7/8drpKKAOb/wCEG0X/AJ66z/4O73/47R/wg2i/89dZ/wDB3e//AB2ukooA5v8A4QbRf+eus/8Ag7vf/jtH/CDaL/z11n/wd3v/AMdrpKKAOb/4QbRf+eus/wDg7vf/AI7R/wAINov/AD11n/wd3v8A8drpKKAOb/4QbRf+eus/+Du9/wDjtH/CDaL/AM9dZ/8AB3e//Ha6SigDm/8AhBtF/wCeus/+Du9/+O1wFnpltpPx8vra1a4Mf9ghs3FzJO2TKn8UjM2PbNex15RN/wAnD33/AGL6/wDo1KAOj+G2o2MXw28PJJe26OtlGCrSqCOPrXU/2rp3/P8A2v8A3+X/ABrhPh54O8L3vw80G5u/Dej3FxLZo0kstjE7ucdSSuSa6b/hBPB//QqaH/4Lof8A4mgDV/tXTv8An/tf+/y/40f2rp3/AD/2v/f5f8ayv+EE8H/9Cpof/guh/wDiaP8AhBPB/wD0Kmh/+C6H/wCJoA1f7V07/n/tf+/y/wCNH9q6d/z/ANr/AN/l/wAayv8AhBPB/wD0Kmh/+C6H/wCJo/4QTwf/ANCpof8A4Lof/iaANX+1dO/5/wC1/wC/y/40f2rp3/P/AGv/AH+X/Gsr/hBPB/8A0Kmh/wDguh/+Jo/4QTwf/wBCpof/AILof/iaANX+1dO/5/7X/v8AL/jR/aunf8/9r/3+X/Gsr/hBPB//AEKmh/8Aguh/+Jo/4QTwf/0Kmh/+C6H/AOJoA1f7V07/AJ/7X/v8v+NH9q6d/wA/9r/3+X/Gsr/hBPB//QqaH/4Lof8A4mj/AIQTwf8A9Cpof/guh/8AiaANX+1dO/5/7X/v8v8AjR/aunf8/wDa/wDf5f8AGsr/AIQTwf8A9Cpof/guh/8AiaP+EE8H/wDQqaH/AOC6H/4mgDV/tXTv+f8Atf8Av8v+NZfiXU7BvC2rqt9bFjZTAASrk/Ifek/4QTwf/wBCpof/AILof/iazfEXgnwnB4Z1WWLwxosciWczI6WEQKkISCDt4NAG5peqaeNJsgb61BECZBmX+6Perf8Aaunf8/8Aa/8Af5f8awNN8D+EZNKs3fwtojM0CEsdPiJJ2jn7tWv+EE8H/wDQqaH/AOC6H/4mgDV/tXTv+f8Atf8Av8v+NH9q6d/z/wBr/wB/l/xrK/4QTwf/ANCpof8A4Lof/iaP+EE8H/8AQqaH/wCC6H/4mgDV/tXTv+f+1/7/AC/40f2rp3/P/a/9/l/xrK/4QTwf/wBCpof/AILof/iaP+EE8H/9Cpof/guh/wDiaANX+1dO/wCf+1/7/L/jR/aunf8AP/a/9/l/xrK/4QTwf/0Kmh/+C6H/AOJo/wCEE8H/APQqaH/4Lof/AImgDV/tXTv+f+1/7/L/AI0f2rp3/P8A2v8A3+X/ABrK/wCEE8H/APQqaH/4Lof/AImj/hBPB/8A0Kmh/wDguh/+JoA1f7V07/n/ALX/AL/L/jR/aunf8/8Aa/8Af5f8ayv+EE8H/wDQqaH/AOC6H/4mj/hBPB//AEKmh/8Aguh/+JoA1f7V07/n/tf+/wAv+NH9q6d/z/2v/f5f8ayv+EE8H/8AQqaH/wCC6H/4mj/hBPB//QqaH/4Lof8A4mgDV/tXTv8An/tf+/y/40f2rp3/AD/2v/f5f8ayv+EE8H/9Cpof/guh/wDiaP8AhBPB/wD0Kmh/+C6H/wCJoA1f7V07/n/tf+/y/wCNH9q6d/z/ANr/AN/l/wAayv8AhBPB/wD0Kmh/+C6H/wCJo/4QTwf/ANCpof8A4Lof/iaAMvx3qNjJp2kBL23YjW9PY4lU4AuEyetdT/aunf8AP/a/9/l/xrhPG3g7wvaafpTW3hvR4WfWbGJzHYxKWRp0DKcLyCCQR3FdN/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P7V07/n/ALX/AL/L/jWV/wAIJ4P/AOhU0P8A8F0P/wATR/wgng//AKFTQ/8AwXQ//E0Aav8Aaunf8/8Aa/8Af5f8aP7V07/n/tf+/wAv+NZX/CCeD/8AoVND/wDBdD/8TR/wgng//oVND/8ABdD/APE0Aav9q6d/z/2v/f5f8aP7V07/AJ/7X/v8v+NZX/CCeD/+hU0P/wAF0P8A8TR/wgng/wD6FTQ//BdD/wDE0Aav9q6d/wA/9r/3+X/Gj+1dO/5/7X/v8v8AjWV/wgng/wD6FTQ//BdD/wDE0f8ACCeD/wDoVND/APBdD/8AE0Aav9q6d/z/ANr/AN/l/wAa8vM8Vx+0HevDKkif8I+o3IwI/wBanpXd/wDCCeD/APoVND/8F0P/AMTXn1rplhpPx9vbXTbG2srf+wA3lW0Sxpkypk4UAZoA7b4Zf8kz8O/9eMf8q6uvOfh54v8AD9l8PNBtrnVII5orNFdGzlTjp0rpv+E48M/9Bi3/AF/woA6Ciuf/AOE48M/9Bi3/AF/wo/4Tjwz/ANBi3/X/AAoA6Ciuf/4Tjwz/ANBi3/X/AAo/4Tjwz/0GLf8AX/CgDoKK5/8A4Tjwz/0GLf8AX/Cj/hOPDP8A0GLf9f8ACgDoKK5//hOPDP8A0GLf9f8ACj/hOPDP/QYt/wBf8KAOgorn/wDhOPDP/QYt/wBf8KP+E48M/wDQYt/1/wAKAOgorn/+E48M/wDQYt/1/wAKP+E48M/9Bi3/AF/woA6CsrxN/wAiprH/AF4z/wDoBqp/wnHhn/oMW/6/4Vm+IvGfhybwzqsUerW7SPZzKqjPJKHA6UAdPpX/ACB7L/r3j/8AQRVuuV03xt4bTSrNG1e3DLAgI54O0e1Wv+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Cp4+/wCQbo//AGHdP/8AShK6uvOfG3i/w/dafpSwapA5TWbGRgM8Ks6Enp2Arpv+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K5/8A4Tjwz/0GLf8AX/Cj/hOPDP8A0GLf9f8ACgDoKK5//hOPDP8A0GLf9f8ACj/hOPDP/QYt/wBf8KAOgorn/wDhOPDP/QYt/wBf8KP+E48M/wDQYt/1/wAKAOgorn/+E48M/wDQYt/1/wAKP+E48M/9Bi3/AF/woA6Ciuf/AOE48M/9Bi3/AF/wo/4Tjwz/ANBi3/X/AAoA6Ciuf/4Tjwz/ANBi3/X/AAo/4Tjwz/0GLf8AX/CgDoK8om/5OHvv+xfX/wBGpXb/APCceGf+gxb/AK/4V57a6nZat8fb65sLhJ4f7AC706ZEqcUAdv8ADL/kmfh3/rxj/lXV1ynwy/5Jn4d/68Y/5V1dABRRRQAUUUUAFFFFABRRRQAUUUUAFFFFABWV4m/5FTWP+vGf/wBANatZXib/AJFTWP8Arxn/APQDQBa0r/kD2X/XvH/6CKt1U0r/AJA9l/17x/8AoIq3QAUUUUAFFFFABRRRQAUUUUAFFFFABRRRQAUUUUAFFFFAHKePv+Qbo/8A2HdP/wDShK6uuU8ff8g3R/8AsO6f/wClCV1dABRRRQAUUUUAFFFFABRRRQAUUUUAFFFFABRRRQAUUUUAFFFFABRRRQAUUUUAFFFFABRRRQAUUUUAFFFFABRRRQAUUUUAFFFFABRRRQAUUUUAFFFFABRRRQAUUUUAFFFFABRRRQAUUUUAFFFFABXlE3/Jw99/2L6/+jUr1evKJv8Ak4e+/wCxfX/0alAHWfDL/kmfh3/rxj/lXV1ynwy/5Jn4d/68Y/5V1dABRRRQAUUUUAFFFFABRRRQAUUUUAFFFFABWV4m/wCRU1j/AK8Z/wD0A1q1leJv+RU1j/rxn/8AQDQBa0r/AJA9l/17x/8AoIq3VTSv+QPZf9e8f/oIq3QAUUUUAFFFFABRRRQAUUUUAFFFFABRRRQAUUUUAFFFFAHKePv+Qbo//Yd0/wD9KErq65Tx9/yDdH/7Dun/APpQldXQAUUUUAFFFFABRRRQAUUUUAFFFFABRRRQAUUUUAFFFFABRRRQAUUUUAFFFFABRRRQAUUUUAFFFFABRRRQAUUUUAFFFFABRRRQAUUUUAFFFFABRRRQAUUUUAFFFFABRRRQAUUUUAFFFFABRRRQAV5RN/ycPff9i+v/AKNSvV68om/5OHvv+xfX/wBGpQB1nwy/5Jn4d/68Y/5V1dcp8Mv+SZ+Hf+vGP+VdXQAUUUUAFFFFABRRRQAUUUUAFFFFABRRRQAVleJv+RU1j/rxn/8AQDWrWV4m/wCRU1j/AK8Z/wD0A0AWtK/5A9l/17x/+girdcbp2ueKV0y0VPB29BCgVv7TiG4bRzjFWf7d8Wf9CX/5VIv8KAOporlv7d8Wf9CX/wCVSL/Cj+3fFn/Ql/8AlUi/woA6miuW/t3xZ/0Jf/lUi/wo/t3xZ/0Jf/lUi/woA6miuW/t3xZ/0Jf/AJVIv8KP7d8Wf9CX/wCVSL/CgDqaK5b+3fFn/Ql/+VSL/Cj+3fFn/Ql/+VSL/CgDqaK5b+3fFn/Ql/8AlUi/wo/t3xZ/0Jf/AJVIv8KAOporlv7d8Wf9CX/5VIv8KP7d8Wf9CX/5VIv8KAOporlv7d8Wf9CX/wCVSL/Cj+3fFn/Ql/8AlUi/woA6miuW/t3xZ/0Jf/lUi/wo/t3xZ/0Jf/lUi/woAb4+/wCQbo//AGHdP/8AShK6uvMfGmseJJbDSxceFPIVdYsWU/2jG25xOhVeBxk4Ge2a6X+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iuW/t3xZ/wBCX/5VIv8ACj+3fFn/AEJf/lUi/wAKAOporlv7d8Wf9CX/AOVSL/Cj+3fFn/Ql/wDlUi/woA6mvKJv+Th77/sX1/8ARqV139u+LP8AoS//ACqRf4Vwlhc3138er2XUNO+wT/2CB5PnLLx5qYO4cUAdz8Mv+SZ+Hf8Arxj/AJV1dcp8Mv8Akmfh3/rxj/lXV0AFFFFABRRRQAUUUUAFFFFABRRRQAUUUUAFZXib/kVNY/68Z/8A0A1q1leJv+RU1j/rxn/9ANAFrSv+QPZf9e8f/oIq3VTSv+QPZf8AXvH/AOgirdABRRRQAUUUUAFFFFABRRRQAUUUUAFFFFABRRRQAUUUUAcp4+/5Buj/APYd0/8A9KErq65Tx9/yDdH/AOw7p/8A6UJXV0AFFFFABRRRQAUUUUAFFFFABRRRQAUUUUAFFFFABRRRQAUUUUAFFFFABRRRQAUUUUAFFFFABRRRQAUUUUAFFFFABRRRQAUUUUAFFFFABRRRQAUUUUAFFFFABRRRQAUUUUAFFFFABRRRQAUUUUAFeUTf8nD33/Yvr/6NSvV68om/5OHvv+xfX/0alAHWfDL/AJJn4d/68Y/5V1dcp8Mv+SZ+Hf8Arxj/AJV1dABRRRQAUUUUAFFFFABRRRQAUUUUAFFFFABWV4m/5FTWP+vGf/0A1q1leJv+RU1j/rxn/wDQDQBl6ani3+y7Ty7jRNnkpt3QS5xtGM/PVny/GH/Pzof/AH4m/wDi61dK/wCQPZf9e8f/AKCKt0Ac/wCX4w/5+dD/AO/E3/xdHl+MP+fnQ/8AvxN/8XXQUUAc/wCX4w/5+dD/AO/E3/xdHl+MP+fnQ/8AvxN/8XXQUUAc/wCX4w/5+dD/AO/E3/xdHl+MP+fnQ/8AvxN/8XXQUUAc/wCX4w/5+dD/AO/E3/xdHl+MP+fnQ/8AvxN/8XXQUUAc/wCX4w/5+dD/AO/E3/xdHl+MP+fnQ/8AvxN/8XXQUUAc/wCX4w/5+dD/AO/E3/xdHl+MP+fnQ/8AvxN/8XXQUUAc/wCX4w/5+dD/AO/E3/xdHl+MP+fnQ/8AvxN/8XXQUUAc/wCX4w/5+dD/AO/E3/xdHl+MP+fnQ/8AvxN/8XXQUUAec+Nk8UDT9K+0z6OV/tmx2eXDKDv89Nuct0zjPtXTeX4w/wCfnQ/+/E3/AMXVTx9/yDdH/wCw7p//AKUJXV0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0eX4w/wCfnQ/+/E3/AMXXQUUAc/5fjD/n50P/AL8Tf/F157ajUB8fb4ak9s9x/YA5tlZUx5qY4Yk5r2KvKJv+Th77/sX1/wDRqUAdZ8Mv+SZ+Hf8Arxj/AJV1dcp8Mv8Akmfh3/rxj/lXV0AFFFFABRRRQAUUUUAFFFFABRRRQAUUUUAFZXib/kVNY/68Z/8A0A1q1leJ/wDkU9Y/68Z//QDQBa0r/kD2X/XvH/6CKt1yum6NrjaXaFfFNwqmFCF+xwnA2jj7tWv7F17/AKGu4/8AAKD/AOJoA6Ciuf8A7F17/oa7j/wCg/8AiaP7F17/AKGu4/8AAKD/AOJoA6Ciuf8A7F17/oa7j/wCg/8AiaP7F17/AKGu4/8AAKD/AOJoA6Ciuf8A7F17/oa7j/wCg/8AiaP7F17/AKGu4/8AAKD/AOJoA6Ciuf8A7F17/oa7j/wCg/8AiaP7F17/AKGu4/8AAKD/AOJoA6Ciuf8A7F17/oa7j/wCg/8AiaP7F17/AKGu4/8AAKD/AOJoA6Ciuf8A7F17/oa7j/wCg/8AiaP7F17/AKGu4/8AAKD/AOJoA6Ciuf8A7F17/oa7j/wCg/8AiaP7F17/AKGu4/8AAKD/AOJoA6Ciuf8A7F17/oa7j/wCg/8AiaP7F17/AKGu4/8AAKD/AOJoAqePv+Qbo/8A2HdP/wDShK6uvOfG2k6zFp+lGXxJPMDrNiqg2kK7WM6ANwvY846V03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RXP/2Lr3/Q13H/AIBQf/E0f2Lr3/Q13H/gFB/8TQB0FFc//Yuvf9DXcf8AgFB/8TR/Yuvf9DXcf+AUH/xNAHQUVz/9i69/0Ndx/wCAUH/xNH9i69/0Ndx/4BQf/E0AdBXlE3/Jw99/2L6/+jUrt/7F17/oa7j/AMAoP/ia89tba6tfj7fR3d897L/YAPmvGqHHmpxhQBQB2/wy/wCSZ+Hf+vGP+VdXXKfDL/kmfh3/AK8Y/wCVdXQAUUUUAFFFFABRRRQAUUUUAFFFFABRRRQAVleJv+RU1j/rxn/9ANatZXib/kVNY/68Z/8A0A0AWtK/5A9l/wBe8f8A6CKt1U0r/kD2X/XvH/6CKt0AFFFFABRRRQAUUUUAFFFFABRRRQAUUUUAFFFFABRRRQBynj7/AJBuj/8AYd0//wBKErq65Tx9/wAg3R/+w7p//pQldXQAUUUUAFFFFABRRRQAUUUUAFFFFABRRRQAUUUUAFFFFABRRRQAUUUUAFFFFABRRRQAUUUUAFFFFABRRRQAUUUUAFFFFABRRRQAUUUUAFFFFABRRRQAUUUUAFFFFABRRRQAUUUUAFFFFABRRRQAV5RN/wAnD33/AGL6/wDo1K9Xryib/k4e+/7F9f8A0alAHWfDL/kmfh3/AK8Y/wCVdXXKfDL/AJJn4d/68Y/5V1dABRRRQAUUUUAFFFFABRRRQAUUUUAFFFFABWV4n/5FPWP+vGf/ANANatZXib/kVNY/68Z//QDQBgad4Fs5dMtJDrXiRS0KNhdauABkDoN/Aqz/AMIDZf8AQc8Tf+Du5/8Ai66DSv8AkD2X/XvH/wCgirdAHKf8IDZf9BzxN/4O7n/4uj/hAbL/AKDnib/wd3P/AMXXV0UAcp/wgNl/0HPE3/g7uf8A4uj/AIQGy/6Dnib/AMHdz/8AF11dFAHKf8IDZf8AQc8Tf+Du5/8Ai6P+EBsv+g54m/8AB3c//F11dFAHKf8ACA2X/Qc8Tf8Ag7uf/i6P+EBsv+g54m/8Hdz/APF11dFAHKf8IDZf9BzxN/4O7n/4uj/hAbL/AKDnib/wd3P/AMXXV0UAcp/wgNl/0HPE3/g7uf8A4uj/AIQGy/6Dnib/AMHdz/8AF11dFAHKf8IDZf8AQc8Tf+Du5/8Ai6P+EBsv+g54m/8AB3c//F11dFAHKf8ACA2X/Qc8Tf8Ag7uf/i6P+EBsv+g54m/8Hdz/APF11dFAHmHjPwZaWlhpbLq/iCTzNYsYiJtXncANOgyAW4YZyD1B5FdJ/wAIDZf9BzxN/wCDu5/+Lo8ff8g3R/8AsO6f/wClCV1d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o/4QGy/wCg54m/8Hdz/wDF11dFAHKf8IDZf9BzxN/4O7n/AOLo/wCEBsv+g54m/wDB3c//ABddXRQByn/CA2X/AEHPE3/g7uf/AIuj/hAbL/oOeJv/AAd3P/xddXRQByn/AAgNl/0HPE3/AIO7n/4uj/hAbL/oOeJv/B3c/wDxddXRQByn/CA2X/Qc8Tf+Du5/+LrhdP0uPSPjze2sVzeXC/2CG33ly878ypxuck49q9lryib/AJOHvv8AsX1/9GpQB1nwy/5Jn4d/68Y/5V1debfD3wT4Vv8A4e6DdXfhzSp7iWzRpJZbRGZyR1JI5NdL/wAK+8G/9Cro3/gFH/hQB0lFc3/wr7wb/wBCro3/AIBR/wCFH/CvvBv/AEKujf8AgFH/AIUAdJRXN/8ACvvBv/Qq6N/4BR/4Uf8ACvvBv/Qq6N/4BR/4UAdJRXN/8K+8G/8AQq6N/wCAUf8AhR/wr7wb/wBCro3/AIBR/wCFAHSUVzf/AAr7wb/0Kujf+AUf+FH/AAr7wb/0Kujf+AUf+FAHSUVzf/CvvBv/AEKujf8AgFH/AIUf8K+8G/8AQq6N/wCAUf8AhQB0lFc3/wAK+8G/9Cro3/gFH/hR/wAK+8G/9Cro3/gFH/hQB0lZXib/AJFTWP8Arxn/APQDVD/hX3g3/oVdG/8AAKP/AArN8Q+A/CMHhrVZofDOkRyx2czI62cYKkISCDjrQB1elf8AIHsv+veP/wBBFW65HTfAPg+TS7R38L6OztChZjZxkk7R7Va/4V94N/6FXRv/AACj/wAKAOkorm/+FfeDf+hV0b/wCj/wo/4V94N/6FXRv/AKP/CgDpKK5v8A4V94N/6FXRv/AACj/wAKP+FfeDf+hV0b/wAAo/8ACgDpKK5v/hX3g3/oVdG/8Ao/8KP+FfeDf+hV0b/wCj/woA6Siub/AOFfeDf+hV0b/wAAo/8ACj/hX3g3/oVdG/8AAKP/AAoA6Siub/4V94N/6FXRv/AKP/Cj/hX3g3/oVdG/8Ao/8KAOkorm/wDhX3g3/oVdG/8AAKP/AAo/4V94N/6FXRv/AACj/wAKAOkorm/+FfeDf+hV0b/wCj/wo/4V94N/6FXRv/AKP/CgDpKK5v8A4V94N/6FXRv/AACj/wAKP+FfeDf+hV0b/wAAo/8ACgCDx9/yDdH/AOw7p/8A6UJXV15t418E+FbOw0prbw5pULSazYxOY7RFLI06BlOB0IJBFdL/AM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UVzf8Awr7wb/0Kujf+AUf+FH/CvvBv/Qq6N/4BR/4UAdJRXN/8K+8G/wDQq6N/4BR/4Uf8K+8G/wDQq6N/4BR/4UAdJRXN/wDCvvBv/Qq6N/4BR/4Uf8K+8G/9Cro3/gFH/hQB0lFc3/wr7wb/ANCro3/gFH/hR/wr7wb/ANCro3/gFH/hQB0lFc3/AMK+8G/9Cro3/gFH/hR/wr7wb/0Kujf+AUf+FAHSUVzf/CvvBv8A0Kujf+AUf+FH/CvvBv8A0Kujf+AUf+FAHSV5RN/ycPff9i+v/o1K7P8A4V94N/6FXRv/AACj/wAK4Cz0nTtG+Pl9a6ZY29nb/wBghvKt4wi5MqZOB3oA7j4Zf8kz8O/9eMf8q6uvOfh54x8L2Xw80G2u/Emj29xFZoskUt9EjocdCC2Qa6b/AITvwf8A9DXof/gxh/8AiqAOgorn/wDhO/B//Q16H/4MYf8A4qj/AITvwf8A9DXof/gxh/8AiqAOgorn/wDhO/B//Q16H/4MYf8A4qj/AITvwf8A9DXof/gxh/8AiqAOgorn/wDhO/B//Q16H/4MYf8A4qj/AITvwf8A9DXof/gxh/8AiqAOgorn/wDhO/B//Q16H/4MYf8A4qj/AITvwf8A9DXof/gxh/8AiqAOgorn/wDhO/B//Q16H/4MYf8A4qj/AITvwf8A9DXof/gxh/8AiqAOgorn/wDhO/B//Q16H/4MYf8A4qj/AITvwf8A9DXof/gxh/8AiqAOgrK8Tf8AIqax/wBeM/8A6Aaqf8J34P8A+hr0P/wYw/8AxVZviLxt4Tn8M6rFF4n0WSR7OZURL+IliUIAA3cmgDp9K/5A9l/17x/+girdcrpvjjwjHpVmj+KdEVlgQFTqEQIO0cfeq1/wnfg//oa9D/8ABjD/APFUAdBRXP8A/Cd+D/8Aoa9D/wDBjD/8VR/wnfg//oa9D/8ABjD/APFUAdBRXP8A/Cd+D/8Aoa9D/wDBjD/8VR/wnfg//oa9D/8ABjD/APFUAdBRXP8A/Cd+D/8Aoa9D/wDBjD/8VR/wnfg//oa9D/8ABjD/APFUAdBRXP8A/Cd+D/8Aoa9D/wDBjD/8VR/wnfg//oa9D/8ABjD/APFUAdBRXP8A/Cd+D/8Aoa9D/wDBjD/8VR/wnfg//oa9D/8ABjD/APFUAdBRXP8A/Cd+D/8Aoa9D/wDBjD/8VR/wnfg//oa9D/8ABjD/APFUAdBRXP8A/Cd+D/8Aoa9D/wDBjD/8VR/wnfg//oa9D/8ABjD/APFUAdBRXP8A/Cd+D/8Aoa9D/wDBjD/8VR/wnfg//oa9D/8ABjD/APFUAVPH3/IN0f8A7Dun/wDpQldXXnPjbxj4Xu9P0pbbxJo8zJrNjK4jvomKos6FmOG4AAJJ7Cum/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K5/8A4Tvwf/0Neh/+DGH/AOKo/wCE78H/APQ16H/4MYf/AIqgDoK8om/5OHvv+xfX/wBGpXb/APCd+D/+hr0P/wAGMP8A8VXntrqmn6v8fb6502+tr23/ALAC+bbTLImRKmRlSRmgDtPhpDE3w08OkxoSbGPkqPSuq8iH/nlH/wB8iuY+GX/JM/Dv/XjH/KuroAj8iH/nlH/3yKPIh/55R/8AfIqSigCPyIf+eUf/AHyKPIh/55R/98ipKKAI/Ih/55R/98ijyIf+eUf/AHyKkooAj8iH/nlH/wB8ijyIf+eUf/fIqSigCPyIf+eUf/fIo8iH/nlH/wB8ipKKAI/Ih/55R/8AfIo8iH/nlH/3yKkooAj8iH/nlH/3yKy/E0EQ8KawREmfsM38I/uGtisrxN/yKmsf9eM//oBoAm0uCH+yLL90n+oT+Ef3RVvyIf8AnlH/AN8ioNK/5A9l/wBe8f8A6CKt0AR+RD/zyj/75FHkQ/8APKP/AL5FSUUAR+RD/wA8o/8AvkUeRD/zyj/75FSUUAR+RD/zyj/75FHkQ/8APKP/AL5FSUUAR+RD/wA8o/8AvkUeRD/zyj/75FSUUAR+RD/zyj/75FHkQ/8APKP/AL5FSUUAR+RD/wA8o/8AvkUeRD/zyj/75FSUUAR+RD/zyj/75FHkQ/8APKP/AL5FSUUAR+RD/wA8o/8AvkUeRD/zyj/75FSUUAcj49hiGm6PiNB/xPNPHCj/AJ+ErqvIh/55R/8AfIrmPH3/ACDdH/7Dun/+lCV1d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HkQ/88o/++RUlFAEfkQ/88o/++RR5EP8Azyj/AO+RUlFAEfkQ/wDPKP8A75FeVyKqftC3wVQo/wCEfXgDH/LVK9Yryib/AJOHvv8AsX1/9GpQB1nwy/5Jn4d/68Y/5V1dcp8Mv+SZ+Hf+vGP+VdXQAUUUUAFFFFABRRRQAUUUUAFFFFABRRRQAVleJv8AkVNY/wCvGf8A9ANatZXib/kVNY/68Z//AEA0AWtK/wCQPZf9e8f/AKCKt1U0r/kD2X/XvH/6CKt0AFFFFABRRRQAUUUUAFFFFABRRRQAUUUUAFFFFABRRRQBynj7/kG6P/2HdP8A/ShK6uuU8ff8g3R/+w7p/wD6UJXV0AFFFFABRRRQAUUUUAFFFFABRRRQAUUUUAFFFFABRRRQAUUUUAFFFFABRRRQAUUUUAFFFFABRRRQAUUUUAFFFFABRRRQAUUUUAFFFFABRRRQAUUUUAFFFFABRRRQAUUUUAFFFFABRRRQAUUUUAFeUTf8nD33/Yvr/wCjUr1evKJv+Th77/sX1/8ARqUAdZ8Mv+SZ+Hf+vGP+VdXXKfDL/kmfh3/rxj/lXV0AFFFFABRRRQAUUUUAFFFFABRRRQAUUUUAFZXib/kVNY/68Z//AEA1q1leJv8AkVNY/wCvGf8A9ANAFrSv+QPZf9e8f/oIq3XJad4h1hNMtFXwZrDqIUAYXFnhhtHPM+as/wD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IPH3/ACDdH/7Dun/+lCV1debeNdd1Waw0oS+EtVtwus2LhpJ7UhmE6EKNsx5J4GcDnkgc10v/AAketf8AQk6z/wCBNl/8foA6Siub/wCEj1r/AKEnWf8AwJsv/j9H/CR61/0JOs/+BNl/8foA6Siub/4SPWv+hJ1n/wACbL/4/R/wketf9CTrP/gTZf8Ax+gDpKK5v/hI9a/6EnWf/Amy/wDj9H/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Okorm/wDhI9a/6EnWf/Amy/8Aj9H/AAketf8AQk6z/wCBNl/8foA6Siub/wCEj1r/AKEnWf8AwJsv/j9H/CR61/0JOs/+BNl/8foA6Siub/4SPWv+hJ1n/wACbL/4/R/wketf9CTrP/gTZf8Ax+gDpKK5v/hI9a/6EnWf/Amy/wDj9H/CR61/0JOs/wDgTZf/AB+gDpKK5v8A4SPWv+hJ1n/wJsv/AI/R/wAJHrX/AEJOs/8AgTZf/H6AOkorm/8AhI9a/wChJ1n/AMCbL/4/R/wketf9CTrP/gTZf/H6AOkorm/+Ej1r/oSdZ/8AAmy/+P0f8JHrX/Qk6z/4E2X/AMfoA6Siub/4SPWv+hJ1n/wJsv8A4/R/wketf9CTrP8A4E2X/wAfoA6Siub/AOEj1r/oSdZ/8CbL/wCP0f8ACR61/wBCTrP/AIE2X/x+gDpKK5v/AISPWv8AoSdZ/wDAmy/+P0f8JHrX/Qk6z/4E2X/x+gDpKK5v/hI9a/6EnWf/AAJsv/j9H/CR61/0JOs/+BNl/wDH6AOkorm/+Ej1r/oSdZ/8CbL/AOP0f8JHrX/Qk6z/AOBNl/8AH6AOkorm/wDhI9a/6EnWf/Amy/8Aj9H/AAketf8AQk6z/wCBNl/8foA6Siub/wCEj1r/AKEnWf8AwJsv/j9H/CR61/0JOs/+BNl/8foA6Siub/4SPWv+hJ1n/wACbL/4/R/wketf9CTrP/gTZf8Ax+gDpKK5v/hI9a/6EnWf/Amy/wDj9H/CR61/0JOs/wDgTZf/AB+gDpK8om/5OHvv+xfX/wBGpXZ/8JHrX/Qk6z/4E2X/AMfrgLO8ub34+X011ptxp8n9ggeTcPGzY81Ocxsy4/GgDu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C98Pbnxavw90FbPStEkthZp5bzalKjsuOpUQMAfbJrpftXjb/oDeH/APwbTf8AyNUHwy/5Jn4d/wCvGP8AlXV0Ac39q8bf9Abw/wD+Dab/AORqPtXjb/oDeH//AAbTf/I1dJRQBzf2rxt/0BvD/wD4Npv/AJGo+1eNv+gN4f8A/BtN/wDI1dJRQBzf2rxt/wBAbw//AODab/5Go+1eNv8AoDeH/wDwbTf/ACNXSUUAc39q8bf9Abw//wCDab/5Go+1eNv+gN4f/wDBtN/8jV0lFAHN/avG3/QG8P8A/g2m/wDkaj7V42/6A3h//wAG03/yNXSUUAc39q8bf9Abw/8A+Dab/wCRqPtXjb/oDeH/APwbTf8AyNXSUUAc39q8bf8AQG8P/wDg2m/+RqzfENz4xPhrVRNpGhLEbObeyapMzBdhyQDbjJ9siu2rK8Tf8iprH/XjP/6AaAMbTbrxmNLtAmj6CU8lNpbVZgSNo6j7PVr7V42/6A3h/wD8G03/AMjVs6V/yB7L/r3j/wDQRVu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PNvGtz4taw0r7VpWiRqNZsShi1KVyX89NoOYBgE4yeSB2PSul+1eNv+gN4f8A/BtN/wDI1QePv+Qbo/8A2HdP/wDShK6ugDm/tXjb/oDeH/8AwbTf/I1H2rxt/wBAbw//AODab/5GrpKKAOb+1eNv+gN4f/8ABtN/8jUfavG3/QG8P/8Ag2m/+Rq6SigDm/tXjb/oDeH/APwbTf8AyNR9q8bf9Abw/wD+Dab/AORq6Si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Ob+1eNv8AoDeH/wDwbTf/ACNR9q8bf9Abw/8A+Dab/wCRq6SigDm/tXjb/oDeH/8AwbTf/I1H2rxt/wBAbw//AODab/5GrpKKAOb+1eNv+gN4f/8ABtN/8jUfavG3/QG8P/8Ag2m/+Rq6SigDm/tXjb/oDeH/APwbTf8AyNR9q8bf9Abw/wD+Dab/AORq6SigDm/tXjb/AKA3h/8A8G03/wAjUfavG3/QG8P/APg2m/8AkaukooA5v7V42/6A3h//AMG03/yNR9q8bf8AQG8P/wDg2m/+Rq6SigDm/tXjb/oDeH//AAbTf/I1H2rxt/0BvD//AINpv/kaukooA5v7V42/6A3h/wD8G03/AMjUfavG3/QG8P8A/g2m/wDkaukooA5v7V42/wCgN4f/APBtN/8AI1H2rxt/0BvD/wD4Npv/AJGrpKKAOb+1eNv+gN4f/wDBtN/8jUfavG3/AEBvD/8A4Npv/kaukooA5v7V42/6A3h//wAG03/yNR9q8bf9Abw//wCDab/5GrpKKAOb+1eNv+gN4f8A/BtN/wDI1H2rxt/0BvD/AP4Npv8A5GrpKKAOb+1eNv8AoDeH/wDwbTf/ACNR9q8bf9Abw/8A+Dab/wCRq6SigDm/tXjb/oDeH/8AwbTf/I1H2rxt/wBAbw//AODab/5GrpKKAOb+1eNv+gN4f/8ABtN/8jUfavG3/QG8P/8Ag2m/+Rq6SigDm/tXjb/oDeH/APwbTf8AyNR9q8bf9Abw/wD+Dab/AORq6SigDm/tXjb/AKA3h/8A8G03/wAjVwFm+pSfHy+bVbe0guf7BHyWs7TJt81MHcyIc+2K9jryib/k4e+/7F9f/RqUAdZ8Mv8Akmfh3/rxj/lXV1ynwy/5Jn4d/wCvGP8AlXV0AFFFFABRRRQAUUUUAFFFFABRRRQAUUUUAFZXib/kVNY/68Z//QDWrWV4n/5FPWP+vGf/ANANAFrSv+QPZf8AXvH/AOgirdcXp2k+NG0y0MfizTkQwoVU6KSQMDAz5/NWf7H8b/8AQ3ab/wCCQ/8Ax+gDq6K5T+x/G/8A0N2m/wDgkP8A8fo/sfxv/wBDdpv/AIJD/wDH6AOrorlP7H8b/wDQ3ab/AOCQ/wDx+j+x/G//AEN2m/8AgkP/AMfoA6uiuU/sfxv/ANDdpv8A4JD/APH6P7H8b/8AQ3ab/wCCQ/8Ax+gDq6K5T+x/G/8A0N2m/wDgkP8A8fo/sfxv/wBDdpv/AIJD/wDH6AOrorlP7H8b/wDQ3ab/AOCQ/wDx+j+x/G//AEN2m/8AgkP/AMfoA6uiuU/sfxv/ANDdpv8A4JD/APH6P7H8b/8AQ3ab/wCCQ/8Ax+gDq6K5T+x/G/8A0N2m/wDgkP8A8fo/sfxv/wBDdpv/AIJD/wDH6AOrorlP7H8b/wDQ3ab/AOCQ/wDx+j+x/G//AEN2m/8AgkP/AMfoAPH3/IN0f/sO6f8A+lCV1deYeM9L8Wx2Glm68T2E6nWLFUCaSU2uZ02sT5xyAcHHfpkda6T+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orlP7H8b/8AQ3ab/wCCQ/8Ax+j+x/G//Q3ab/4JD/8AH6AOrryib/k4e+/7F9f/AEaldZ/Y/jf/AKG7Tf8AwSH/AOP1wun2+pW3x5vY9Vv4b65/sEHzobbyFx5qYG3c355oA7r4Zf8AJM/Dv/XjH/KurrlPhl/yTPw7/wBeMf8AKuroAKKKKACiiigAooooAKKKKACiiigAooooAKyvE3/Iqax/14z/APoBrVrK8Tf8iprH/XjP/wCgGgC1pX/IHsv+veP/ANBFW6qaV/yB7L/r3j/9BFW6ACiiigAooooAKKKKACiiigAooooAKKKKACiiigAooooA5Tx9/wAg3R/+w7p//pQldXXKePv+Qbo//Yd0/wD9KErq6ACiiigAooooAKKKKACiiigAooooAKKKKACiiigAooooAKKKKACiiigAooooAKKKKACiiigAooooAKKKKACiiigAooooAKKKKACiiigAooooAKKKKACiiigAooooAKKKKACiiigAooooAKKKKACvKJv+Th77/sX1/wDRqV6vXlE3/Jw99/2L6/8Ao1KAOs+GX/JM/Dv/AF4x/wAq6uuU+GX/ACTPw7/14x/yrq6ACiiigAooooAKKKKACiiigAooooAKKKKACsrxN/yKmsf9eM//AKAa1ayvE3/Iqax/14z/APoBoAy9N8NTPpdo3/CRa2u6FDtWaPA+UcD5Ks/8IxN/0Mmuf9/4/wD4itXSv+QPZf8AXvH/AOgird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ec+NvD0sGn6UTr2sS7tZsUxJKhC5nQbhhOo6j3rpv+EYm/6GTXP+/8f/xFVPH3/IN0f/sO6f8A+lCV1d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c//wAIxN/0Mmuf9/4//iKP+EYm/wChk1z/AL/x/wDxFdBRQBz/APwjE3/Qya5/3/j/APiKP+EYm/6GTXP+/wDH/wDEV0FFAHP/APCMTf8AQya5/wB/4/8A4ij/AIRib/oZNc/7/wAf/wARXQUUAc//AMIxN/0Mmuf9/wCP/wCIo/4Rib/oZNc/7/x//EV0FFAHP/8ACMTf9DJrn/f+P/4ij/hGJv8AoZNc/wC/8f8A8RXQUUAc/wD8IxN/0Mmuf9/4/wD4ij/hGJv+hk1z/v8Ax/8AxFdBRQBz/wDwjE3/AEMmuf8Af+P/AOIo/wCEYm/6GTXP+/8AH/8AEV0FFAHP/wDCMTf9DJrn/f8Aj/8AiKP+EYm/6GTXP+/8f/xFdBRQBz//AAjE3/Qya5/3/j/+Io/4Rib/AKGTXP8Av/H/APEV0FFAHP8A/CMTf9DJrn/f+P8A+Io/4Rib/oZNc/7/AMf/AMRXQUUAc/8A8IxN/wBDJrn/AH/j/wDiKP8AhGJv+hk1z/v/AB//ABFdBRQBz/8AwjE3/Qya5/3/AI//AIij/hGJv+hk1z/v/H/8RXQUUAc//wAIxN/0Mmuf9/4//iKP+EYm/wChk1z/AL/x/wDxFdBRQBz/APwjE3/Qya5/3/j/APiKP+EYm/6GTXP+/wDH/wDEV0FFAHP/APCMTf8AQya5/wB/4/8A4ij/AIRib/oZNc/7/wAf/wARXQUUAc//AMIxN/0Mmuf9/wCP/wCIo/4Rib/oZNc/7/x//EV0FFAHP/8ACMTf9DJrn/f+P/4ij/hGJv8AoZNc/wC/8f8A8RXQUUAc/wD8IxN/0Mmuf9/4/wD4ij/hGJv+hk1z/v8Ax/8AxFdBRQBz/wDwjE3/AEMmuf8Af+P/AOIo/wCEYm/6GTXP+/8AH/8AEV0FFAHP/wDCMTf9DJrn/f8Aj/8AiK89tbJrD4+30LXlzdn+wAfMuWDP/rU4yAOK9iryib/k4e+/7F9f/RqUAdZ8Mv8Akmfh3/rxj/lXV1wPw58P6Xc/DnQJpbXdI9khY+YwycfWuo/4RnR/+fP/AMiv/jQBrUVk/wDCM6P/AM+f/kV/8aP+EZ0f/nz/APIr/wCNAGtRWT/wjOj/APPn/wCRX/xo/wCEZ0f/AJ8//Ir/AONAGtRWT/wjOj/8+f8A5Ff/ABo/4RnR/wDnz/8AIr/40Aa1FZP/AAjOj/8APn/5Ff8Axo/4RnR/+fP/AMiv/jQBrUVk/wDCM6P/AM+f/kV/8aP+EZ0f/nz/APIr/wCNAGtRWT/wjOj/APPn/wCRX/xo/wCEZ0f/AJ8//Ir/AONAGtWV4m/5FTWP+vGf/wBANJ/wjOj/APPn/wCRX/xrM8R+HNJj8L6tIlphlspiD5j8EIfegDe0r/kD2X/XvH/6CKt1z2meGtIbSrNjaZJgQn94/wDdHvVv/hGdH/58/wDyK/8AjQBrUVk/8Izo/wDz5/8AkV/8aP8AhGdH/wCfP/yK/wDjQBrUVk/8Izo//Pn/AORX/wAaP+EZ0f8A58//ACK/+NAGtRWT/wAIzo//AD5/+RX/AMaP+EZ0f/nz/wDIr/40Aa1FZP8AwjOj/wDPn/5Ff/Gj/hGdH/58/wDyK/8AjQBrUVk/8Izo/wDz5/8AkV/8aP8AhGdH/wCfP/yK/wDjQBrUVk/8Izo//Pn/AORX/wAaP+EZ0f8A58//ACK/+NAGtRWT/wAIzo//AD5/+RX/AMaP+EZ0f/nz/wDIr/40Aa1FZP8AwjOj/wDPn/5Ff/Gj/hGdH/58/wDyK/8AjQBlePv+Qbo//Yd0/wD9KErq64Hxx4f0uDT9JMdrtLa1YIf3jHINwgI6+ldR/wAIzo//AD5/+RX/AMaANaisn/hGdH/58/8AyK/+NH/CM6P/AM+f/kV/8aANaisn/hGdH/58/wDyK/8AjR/wjOj/APPn/wCRX/xoA1qKyf8AhGdH/wCfP/yK/wDjR/wjOj/8+f8A5Ff/ABoA1qKyf+EZ0f8A58//ACK/+NH/AAjOj/8APn/5Ff8AxoA1qKyf+EZ0f/nz/wDIr/40f8Izo/8Az5/+RX/xoA1qKyf+EZ0f/nz/APIr/wCNH/CM6P8A8+f/AJFf/GgDWorJ/wCEZ0f/AJ8//Ir/AONH/CM6P/z5/wDkV/8AGgDWorJ/4RnR/wDnz/8AIr/40f8ACM6P/wA+f/kV/wDGgDWorJ/4RnR/+fP/AMiv/jR/wjOj/wDPn/5Ff/GgDWorJ/4RnR/+fP8A8iv/AI0f8Izo/wDz5/8AkV/8aANaisn/AIRnR/8Anz/8iv8A40f8Izo//Pn/AORX/wAaANaisn/hGdH/AOfP/wAiv/jR/wAIzo//AD5/+RX/AMaANaisn/hGdH/58/8AyK/+NH/CM6P/AM+f/kV/8aANaisn/hGdH/58/wDyK/8AjR/wjOj/APPn/wCRX/xoA1qKyf8AhGdH/wCfP/yK/wDjR/wjOj/8+f8A5Ff/ABoA1qKyf+EZ0f8A58//ACK/+NH/AAjOj/8APn/5Ff8AxoA1qKyf+EZ0f/nz/wDIr/40f8Izo/8Az5/+RX/xoA1qKyf+EZ0f/nz/APIr/wCNH/CM6P8A8+f/AJFf/GgDWorJ/wCEZ0f/AJ8//Ir/AONH/CM6P/z5/wDkV/8AGgDWorJ/4RnR/wDnz/8AIr/40f8ACM6P/wA+f/kV/wDGgDWorJ/4RnR/+fP/AMiv/jR/wjOj/wDPn/5Ff/GgDWorJ/4RnR/+fP8A8iv/AI0f8Izo/wDz5/8AkV/8aANaisn/AIRnR/8Anz/8iv8A40f8Izo//Pn/AORX/wAaANaisn/hGdH/AOfP/wAiv/jR/wAIzo//AD5/+RX/AMaANaisn/hGdH/58/8AyK/+NH/CM6P/AM+f/kV/8aANaisn/hGdH/58/wDyK/8AjR/wjOj/APPn/wCRX/xoA1qKyf8AhGdH/wCfP/yK/wDjR/wjOj/8+f8A5Ff/ABoA1q8om/5OHvv+xfX/ANGpXoP/AAjOj/8APn/5Ff8AxrzeKyt7D9oC+hto9kf9gA4yTz5qetAHZ/DL/kmfh3/rxj/lXV1wfw58QaLbfDnw/DPq9hFKlkgZHuUVlOOhBPFdP/wk2gf9BzTf/AuP/GgDVorK/wCEm0D/AKDmm/8AgXH/AI0f8JNoH/Qc03/wLj/xoA1aKyv+Em0D/oOab/4Fx/40f8JNoH/Qc03/AMC4/wDGgDVorK/4SbQP+g5pv/gXH/jR/wAJNoH/AEHNN/8AAuP/ABoA1aKyv+Em0D/oOab/AOBcf+NH/CTaB/0HNN/8C4/8aANWisr/AISbQP8AoOab/wCBcf8AjR/wk2gf9BzTf/AuP/GgDVorK/4SbQP+g5pv/gXH/jR/wk2gf9BzTf8AwLj/AMaANWsrxN/yKmsf9eM//oBo/wCEm0D/AKDmm/8AgXH/AI1meI/EehyeF9Wjj1rTmdrKYKq3SEklDwOaAN3Sv+QPZf8AXvH/AOgirdYGmeJdBXSbNW1vTQwgQEG6TI+Ue9Wv+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T4+/5Buj/wDYd0//ANKErq64Pxz4g0WfT9JEOr2EhXWrB2CXKHCi4QknB6Ac5rp/+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rRWV/wAJNoH/AEHNN/8AAuP/ABo/4SbQP+g5pv8A4Fx/40AatFZX/CTaB/0HNN/8C4/8aP8AhJtA/wCg5pv/AIFx/wCNAGrRWV/wk2gf9BzTf/AuP/Gj/hJtA/6Dmm/+Bcf+NAGrRWV/wk2gf9BzTf8AwLj/AMaP+Em0D/oOab/4Fx/40AatFZX/AAk2gf8AQc03/wAC4/8AGj/hJtA/6Dmm/wDgXH/jQBq0Vlf8JNoH/Qc03/wLj/xo/wCEm0D/AKDmm/8AgXH/AI0AatFZX/CTaB/0HNN/8C4/8aP+Em0D/oOab/4Fx/40AatFZX/CTaB/0HNN/wDAuP8Axo/4SbQP+g5pv/gXH/jQBq0Vlf8ACTaB/wBBzTf/AALj/wAaP+Em0D/oOab/AOBcf+NAGrRWV/wk2gf9BzTf/AuP/Gj/AISbQP8AoOab/wCBcf8AjQBq0Vlf8JNoH/Qc03/wLj/xo/4SbQP+g5pv/gXH/jQBq0Vlf8JNoH/Qc03/AMC4/wDGj/hJtA/6Dmm/+Bcf+NAGrRWV/wAJNoH/AEHNN/8AAuP/ABo/4SbQP+g5pv8A4Fx/40AatFZX/CTaB/0HNN/8C4/8aP8AhJtA/wCg5pv/AIFx/wCNAGrRWV/wk2gf9BzTf/AuP/Gj/hJtA/6Dmm/+Bcf+NAGrRWV/wk2gf9BzTf8AwLj/AMaP+Em0D/oOab/4Fx/40AatFZX/AAk2gf8AQc03/wAC4/8AGj/hJtA/6Dmm/wDgXH/jQBq0Vlf8JNoH/Qc03/wLj/xo/wCEm0D/AKDmm/8AgXH/AI0AatFZX/CTaB/0HNN/8C4/8aP+Em0D/oOab/4Fx/40AateUTf8nD33/Yvr/wCjUr0L/hJtA/6Dmm/+Bcf+NebR3lrfftAXs1ncw3EX9gAb4XDrnzU4yKAOq+G2nWMvw28PPJZW7u1lGSzRKSePpXU/2Vp3/Pha/wDflf8ACuf+GX/JM/Dv/XjH/KuroAqf2Vp3/Pha/wDflf8ACj+ytO/58LX/AL8r/hVuigCp/ZWnf8+Fr/35X/Cj+ytO/wCfC1/78r/hVuigCp/ZWnf8+Fr/AN+V/wAKP7K07/nwtf8Avyv+FW6KAKn9lad/z4Wv/flf8KP7K07/AJ8LX/vyv+FW6KAKn9lad/z4Wv8A35X/AAo/srTv+fC1/wC/K/4VbooAqf2Vp3/Pha/9+V/wo/srTv8Anwtf+/K/4VbooAqf2Vp3/Pha/wDflf8ACsvxLplgvhbV2WxtgwspiCIlyPkPtW/WV4m/5FTWP+vGf/0A0AJpel6edJsibG1JMCZJhX+6Parf9lad/wA+Fr/35X/CjSv+QPZf9e8f/oIq3QBU/srTv+fC1/78r/hR/ZWnf8+Fr/35X/CrdFAFT+ytO/58LX/vyv8AhR/ZWnf8+Fr/AN+V/wAKt0UAVP7K07/nwtf+/K/4Uf2Vp3/Pha/9+V/wq3RQBU/srTv+fC1/78r/AIUf2Vp3/Pha/wDflf8ACrdFAFT+ytO/58LX/vyv+FH9lad/z4Wv/flf8Kt0UAVP7K07/nwtf+/K/wCFH9lad/z4Wv8A35X/AAq3RQBU/srTv+fC1/78r/hR/ZWnf8+Fr/35X/CrdFAFT+ytO/58LX/vyv8AhR/ZWnf8+Fr/AN+V/wAKt0UAcX4706xj07SCllbqTrenqcRKMg3CZHSup/srTv8Anwtf+/K/4Vz/AI+/5Buj/wDYd0//ANKErq6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o/srTv+fC1/78r/AIVbooAqf2Vp3/Pha/8Aflf8KP7K07/nwtf+/K/4VbooAqf2Vp3/AD4Wv/flf8KP7K07/nwtf+/K/wCFW6KAKn9lad/z4Wv/AH5X/Cj+ytO/58LX/vyv+FW6KAKn9lad/wA+Fr/35X/Cj+ytO/58LX/vyv8AhVuigCp/ZWnf8+Fr/wB+V/wo/srTv+fC1/78r/hVuigCp/ZWnf8APha/9+V/wry/yIbf9oO+SGJIk/4R9TtRQo/1qelet15RN/ycPff9i+v/AKNSgDR+HnizRrP4eaDbTzzrLHZorBbSZgDj1CkH8K6b/hNdB/5+bj/wCn/+Iqp8Mv8Akmfh3/rxj/lXV0Ac/wD8JroP/Pzcf+AU/wD8RR/wmug/8/Nx/wCAU/8A8RXQUUAc/wD8JroP/Pzcf+AU/wD8RR/wmug/8/Nx/wCAU/8A8RXQUUAc/wD8JroP/Pzcf+AU/wD8RR/wmug/8/Nx/wCAU/8A8RXQUUAc/wD8JroP/Pzcf+AU/wD8RR/wmug/8/Nx/wCAU/8A8RXQUUAc/wD8JroP/Pzcf+AU/wD8RR/wmug/8/Nx/wCAU/8A8RXQUUAc/wD8JroP/Pzcf+AU/wD8RR/wmug/8/Nx/wCAU/8A8RXQUUAc/wD8JroP/Pzcf+AU/wD8RWb4i8Y6JN4Z1WJLi4LvZzKoNnMOSh7lK7KsrxN/yKmsf9eM/wD6AaAMrTfGehppVmjXFxuWBAf9CmP8I/2Ktf8ACa6D/wA/Nx/4BT//ABFaulf8gey/694//QRVugDn/wDhNdB/5+bj/wAAp/8A4ij/AITXQf8An5uP/AKf/wCIroKKAOf/AOE10H/n5uP/AACn/wDiKP8AhNdB/wCfm4/8Ap//AIiugooA5/8A4TXQf+fm4/8AAKf/AOIo/wCE10H/AJ+bj/wCn/8AiK6CigDn/wDhNdB/5+bj/wAAp/8A4ij/AITXQf8An5uP/AKf/wCIroKKAOf/AOE10H/n5uP/AACn/wDiKP8AhNdB/wCfm4/8Ap//AIiugooA5/8A4TXQf+fm4/8AAKf/AOIo/wCE10H/AJ+bj/wCn/8AiK6CigDn/wDhNdB/5+bj/wAAp/8A4ij/AITXQf8An5uP/AKf/wCIroKKAOf/AOE10H/n5uP/AACn/wDiKP8AhNdB/wCfm4/8Ap//AIiugooA858beLNGutP0pYp5yU1mxkbNpMvyrOhPVfQdOtdN/wAJroP/AD83H/gFP/8AEVU8ff8AIN0f/sO6f/6UJXV0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Uf8ACa6D/wA/Nx/4BT//ABFdBRQBz/8Awmug/wDPzcf+AU//AMRR/wAJroP/AD83H/gFP/8AEV0FFAHP/wDCa6D/AM/Nx/4BT/8AxFH/AAmug/8APzcf+AU//wARXQUUAc//AMJroP8Az83H/gFP/wDEV59a6ja6p8fb25tHdov7AC5eNkORKnZgDXsNeUTf8nD33/Yvr/6NSgDrPhl/yTPw7/14x/yrq65T4Zf8kz8O/wDXjH/KuroAKKKKACiiigAooooAKKKKACiiigAooooAKyvE3/Iqax/14z/+gGtWsrxN/wAiprH/AF4z/wDoBoAtaV/yB7L/AK94/wD0EVbqppX/ACB7L/r3j/8AQRVugAooooAKKKKACiiigAooooAKKKKACiiigAooooAKKKKAOU8ff8g3R/8AsO6f/wClCV1dcp4+/wCQbo//AGHdP/8AShK6ugAooooAKKKKACiiigAooooAKKKKACiiigAooooAKKKKACiiigAooooAKKKKACiiigAooooAKKKKACiiigAooooAKKKKACiiigAooooAKKKKACiiigAooooAKKKKACiiigAooooAKKKKACiiigAryib/AJOHvv8AsX1/9GpXq9eUTf8AJw99/wBi+v8A6NSgDrPhl/yTPw7/ANeMf8q6uuU+GX/JM/Dv/XjH/KuroAKKKKACiiigAooooAKKKKACiiigAooooAKyvE3/ACKmsf8AXjP/AOgGtWsrxN/yKmsf9eM//oBoAtaV/wAgey/694//AEEVbqppX/IHsv8Ar3j/APQRVugAooooAKKKKACiiigAooooAKKKKACiiigAooooAKKKKAOU8ff8g3R/+w7p/wD6UJXV1ynj7/kG6P8A9h3T/wD0oSuroAKKKKACiiigAooooAKKKKACiiigAooooAKKKKACiiigAooooAKKKKACiiigAooooAKKKKACiiigAooooAKKKKACiiigAooooAKKKKACiiigAooooAKKKKACiiigAooooAKKKKACiiigAooooAK8om/5OHvv+xfX/wBGpXq9eUTf8nD33/Yvr/6NSgDi/C3x8sfDvhbTdHfQbidrOBYTKtwqhyO4GK1/+GltO/6Fu6/8CV/+JoooAP8AhpbTv+hbuv8AwJX/AOJo/wCGltO/6Fu6/wDAlf8A4miigA/4aW07/oW7r/wJX/4mj/hpbTv+hbuv/Alf/iaKKAD/AIaW07/oW7r/AMCV/wDiaP8AhpbTv+hbuv8AwJX/AOJoooAP+GltO/6Fu6/8CV/+Jo/4aW07/oW7r/wJX/4miigA/wCGltO/6Fu6/wDAlf8A4mj/AIaW07/oW7r/AMCV/wDiaKKAD/hpbTv+hbuv/Alf/iaP+GltO/6Fu6/8CV/+JoooAP8AhpbTv+hbuv8AwJX/AOJqnqv7RVhqOj3tivh65Rrm3khDG5UhdykZ+770UUATWn7R+n21lBAfDlyxijVCftK84GP7tTf8NLad/wBC3df+BK//ABNFFAB/w0tp3/Qt3X/gSv8A8TR/w0tp3/Qt3X/gSv8A8TRRQAf8NLad/wBC3df+BK//ABNH/DS2nf8AQt3X/gSv/wATRRQAf8NLad/0Ld1/4Er/APE0f8NLad/0Ld1/4Er/APE0UUAH/DS2nf8AQt3X/gSv/wATR/w0tp3/AELd1/4Er/8AE0UUAH/DS2nf9C3df+BK/wDxNH/DS2nf9C3df+BK/wDxNFFAB/w0tp3/AELd1/4Er/8AE0f8NLad/wBC3df+BK//ABNFFAB/w0tp3/Qt3X/gSv8A8TR/w0tp3/Qt3X/gSv8A8TRRQAf8NLad/wBC3df+BK//ABNH/DS2nf8AQt3X/gSv/wATRRQBkeIfj5Y63a2UK6DcxG2v7a8JNwp3CKRXK9O+MZrX/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j/AIaW07/oW7r/AMCV/wDiaKKAD/hpbTv+hbuv/Alf/iaP+GltO/6Fu6/8CV/+JoooAP8AhpbTv+hbuv8AwJX/AOJo/wCGltO/6Fu6/wDAlf8A4miigA/4aW07/oW7r/wJX/4mj/hpbTv+hbuv/Alf/iaKKAD/AIaW07/oW7r/AMCV/wDiaP8AhpbTv+hbuv8AwJX/AOJoooAP+GltO/6Fu6/8CV/+Jo/4aW07/oW7r/wJX/4miigA/wCGltO/6Fu6/wDAlf8A4mq/grxhF45+MF9rcFo9pH/Y3kGJ3DEESoc5A75/Siig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Resim 12"/>
          <p:cNvPicPr>
            <a:picLocks noChangeAspect="1"/>
          </p:cNvPicPr>
          <p:nvPr/>
        </p:nvPicPr>
        <p:blipFill rotWithShape="1">
          <a:blip r:embed="rId3"/>
          <a:srcRect t="50709"/>
          <a:stretch/>
        </p:blipFill>
        <p:spPr>
          <a:xfrm>
            <a:off x="5901501" y="3591416"/>
            <a:ext cx="6411340" cy="3242285"/>
          </a:xfrm>
          <a:prstGeom prst="rect">
            <a:avLst/>
          </a:prstGeom>
        </p:spPr>
      </p:pic>
    </p:spTree>
    <p:extLst>
      <p:ext uri="{BB962C8B-B14F-4D97-AF65-F5344CB8AC3E}">
        <p14:creationId xmlns:p14="http://schemas.microsoft.com/office/powerpoint/2010/main" val="1359527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7D8B069-0FB7-1548-BCF7-D56BEA4CC251}" type="slidenum">
              <a:rPr lang="en-US" smtClean="0"/>
              <a:pPr/>
              <a:t>16</a:t>
            </a:fld>
            <a:endParaRPr lang="en-US"/>
          </a:p>
        </p:txBody>
      </p:sp>
      <p:pic>
        <p:nvPicPr>
          <p:cNvPr id="3" name="Resim 2"/>
          <p:cNvPicPr>
            <a:picLocks noChangeAspect="1"/>
          </p:cNvPicPr>
          <p:nvPr/>
        </p:nvPicPr>
        <p:blipFill>
          <a:blip r:embed="rId2"/>
          <a:stretch>
            <a:fillRect/>
          </a:stretch>
        </p:blipFill>
        <p:spPr>
          <a:xfrm>
            <a:off x="1837898" y="1864741"/>
            <a:ext cx="9125069" cy="2761851"/>
          </a:xfrm>
          <a:prstGeom prst="rect">
            <a:avLst/>
          </a:prstGeom>
        </p:spPr>
      </p:pic>
      <p:sp>
        <p:nvSpPr>
          <p:cNvPr id="5" name="Dikdörtgen 4"/>
          <p:cNvSpPr/>
          <p:nvPr/>
        </p:nvSpPr>
        <p:spPr>
          <a:xfrm>
            <a:off x="9286568" y="3766782"/>
            <a:ext cx="914400" cy="5732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900" b="1" dirty="0">
                <a:solidFill>
                  <a:schemeClr val="tx1"/>
                </a:solidFill>
              </a:rPr>
              <a:t>2016 yılı denetim verileri analiz </a:t>
            </a:r>
            <a:r>
              <a:rPr lang="tr-TR" sz="900" b="1" dirty="0" err="1">
                <a:solidFill>
                  <a:schemeClr val="tx1"/>
                </a:solidFill>
              </a:rPr>
              <a:t>edimektedir</a:t>
            </a:r>
            <a:r>
              <a:rPr lang="tr-TR" sz="900" b="1" dirty="0">
                <a:solidFill>
                  <a:schemeClr val="tx1"/>
                </a:solidFill>
              </a:rPr>
              <a:t>.</a:t>
            </a:r>
          </a:p>
        </p:txBody>
      </p:sp>
      <p:sp>
        <p:nvSpPr>
          <p:cNvPr id="6" name="Dikdörtgen 5"/>
          <p:cNvSpPr/>
          <p:nvPr/>
        </p:nvSpPr>
        <p:spPr>
          <a:xfrm>
            <a:off x="1837899" y="4749421"/>
            <a:ext cx="8557146" cy="1972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AutoNum type="arabicPeriod"/>
            </a:pPr>
            <a:endParaRPr lang="tr-TR" b="1" dirty="0">
              <a:solidFill>
                <a:schemeClr val="tx1"/>
              </a:solidFill>
            </a:endParaRPr>
          </a:p>
          <a:p>
            <a:pPr marL="342900" indent="-342900" algn="ctr">
              <a:buAutoNum type="arabicPeriod"/>
            </a:pPr>
            <a:r>
              <a:rPr lang="tr-TR" b="1" dirty="0">
                <a:solidFill>
                  <a:srgbClr val="FF0000"/>
                </a:solidFill>
              </a:rPr>
              <a:t>Bölgesel danışmanlık </a:t>
            </a:r>
            <a:r>
              <a:rPr lang="tr-TR" b="1" dirty="0">
                <a:solidFill>
                  <a:schemeClr val="tx1"/>
                </a:solidFill>
              </a:rPr>
              <a:t>sisteminin oluşturulmuştur.</a:t>
            </a:r>
          </a:p>
          <a:p>
            <a:pPr algn="ctr"/>
            <a:r>
              <a:rPr lang="tr-TR" b="1" dirty="0">
                <a:solidFill>
                  <a:schemeClr val="tx1"/>
                </a:solidFill>
              </a:rPr>
              <a:t>2. </a:t>
            </a:r>
            <a:r>
              <a:rPr lang="tr-TR" b="1" dirty="0">
                <a:solidFill>
                  <a:srgbClr val="FF0000"/>
                </a:solidFill>
              </a:rPr>
              <a:t>Üç ayda bir sahadan alınan senaryolar </a:t>
            </a:r>
            <a:r>
              <a:rPr lang="tr-TR" b="1" dirty="0">
                <a:solidFill>
                  <a:schemeClr val="tx1"/>
                </a:solidFill>
              </a:rPr>
              <a:t>bilimsel komisyon tarafından değerlendirilmekte ve web sayfamızda senaryolara ait doğru yanıtlar yayınlanmaktadır</a:t>
            </a:r>
          </a:p>
          <a:p>
            <a:pPr algn="ctr"/>
            <a:r>
              <a:rPr lang="tr-TR" b="1" dirty="0">
                <a:solidFill>
                  <a:schemeClr val="tx1"/>
                </a:solidFill>
              </a:rPr>
              <a:t>3. </a:t>
            </a:r>
            <a:r>
              <a:rPr lang="tr-TR" b="1" dirty="0">
                <a:solidFill>
                  <a:srgbClr val="FF0000"/>
                </a:solidFill>
              </a:rPr>
              <a:t>DKD sonuçları </a:t>
            </a:r>
            <a:r>
              <a:rPr lang="tr-TR" b="1" dirty="0">
                <a:solidFill>
                  <a:schemeClr val="tx1"/>
                </a:solidFill>
              </a:rPr>
              <a:t>merkezde analiz edilerek değerlendirilmektedir.</a:t>
            </a:r>
          </a:p>
          <a:p>
            <a:pPr algn="ctr"/>
            <a:r>
              <a:rPr lang="tr-TR" b="1" dirty="0">
                <a:solidFill>
                  <a:schemeClr val="tx1"/>
                </a:solidFill>
              </a:rPr>
              <a:t>4. Çalışma modelimizi ve denetim sonuçlarımızı </a:t>
            </a:r>
            <a:r>
              <a:rPr lang="tr-TR" b="1" dirty="0" err="1" smtClean="0">
                <a:solidFill>
                  <a:srgbClr val="FF0000"/>
                </a:solidFill>
              </a:rPr>
              <a:t>uluslarası</a:t>
            </a:r>
            <a:r>
              <a:rPr lang="tr-TR" b="1" dirty="0" smtClean="0">
                <a:solidFill>
                  <a:srgbClr val="FF0000"/>
                </a:solidFill>
              </a:rPr>
              <a:t> </a:t>
            </a:r>
            <a:r>
              <a:rPr lang="tr-TR" b="1" dirty="0">
                <a:solidFill>
                  <a:srgbClr val="FF0000"/>
                </a:solidFill>
              </a:rPr>
              <a:t>yayın </a:t>
            </a:r>
            <a:r>
              <a:rPr lang="tr-TR" b="1" dirty="0">
                <a:solidFill>
                  <a:schemeClr val="tx1"/>
                </a:solidFill>
              </a:rPr>
              <a:t>olarak </a:t>
            </a:r>
            <a:r>
              <a:rPr lang="tr-TR" b="1" dirty="0" smtClean="0">
                <a:solidFill>
                  <a:schemeClr val="tx1"/>
                </a:solidFill>
              </a:rPr>
              <a:t>yayınladık.</a:t>
            </a:r>
            <a:r>
              <a:rPr lang="tr-TR" b="1" dirty="0">
                <a:solidFill>
                  <a:schemeClr val="tx1"/>
                </a:solidFill>
              </a:rPr>
              <a:t>		</a:t>
            </a:r>
          </a:p>
          <a:p>
            <a:pPr algn="ctr"/>
            <a:endParaRPr lang="tr-TR" b="1" dirty="0">
              <a:solidFill>
                <a:schemeClr val="tx1"/>
              </a:solidFill>
            </a:endParaRPr>
          </a:p>
        </p:txBody>
      </p:sp>
      <p:sp>
        <p:nvSpPr>
          <p:cNvPr id="7" name="Metin kutusu 6"/>
          <p:cNvSpPr txBox="1"/>
          <p:nvPr/>
        </p:nvSpPr>
        <p:spPr>
          <a:xfrm>
            <a:off x="3983303" y="276446"/>
            <a:ext cx="4608954" cy="523220"/>
          </a:xfrm>
          <a:prstGeom prst="rect">
            <a:avLst/>
          </a:prstGeom>
          <a:noFill/>
        </p:spPr>
        <p:txBody>
          <a:bodyPr wrap="none" rtlCol="0">
            <a:spAutoFit/>
          </a:bodyPr>
          <a:lstStyle/>
          <a:p>
            <a:r>
              <a:rPr lang="tr-TR" sz="2800" b="1" dirty="0">
                <a:solidFill>
                  <a:srgbClr val="FF0000"/>
                </a:solidFill>
              </a:rPr>
              <a:t>Doku Tipleme Laboratuvarları</a:t>
            </a:r>
          </a:p>
        </p:txBody>
      </p:sp>
      <p:sp>
        <p:nvSpPr>
          <p:cNvPr id="8" name="Dikdörtgen 7"/>
          <p:cNvSpPr/>
          <p:nvPr/>
        </p:nvSpPr>
        <p:spPr>
          <a:xfrm>
            <a:off x="304800" y="115889"/>
            <a:ext cx="11572567" cy="6605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962005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4" descr="power point laboratuvary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0" y="2497393"/>
            <a:ext cx="12083845" cy="2477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FF0000"/>
                </a:solidFill>
              </a:rPr>
              <a:t>AKILCI LABORATUVAR KULLANIMI </a:t>
            </a:r>
          </a:p>
          <a:p>
            <a:pPr algn="ctr"/>
            <a:r>
              <a:rPr lang="tr-TR" sz="4000" b="1" dirty="0" smtClean="0">
                <a:solidFill>
                  <a:srgbClr val="FF0000"/>
                </a:solidFill>
              </a:rPr>
              <a:t>Projesi uygulamaya başlamıştır.</a:t>
            </a:r>
            <a:endParaRPr lang="tr-TR" sz="4000" b="1" dirty="0">
              <a:solidFill>
                <a:srgbClr val="FF0000"/>
              </a:solidFill>
            </a:endParaRPr>
          </a:p>
        </p:txBody>
      </p:sp>
    </p:spTree>
    <p:extLst>
      <p:ext uri="{BB962C8B-B14F-4D97-AF65-F5344CB8AC3E}">
        <p14:creationId xmlns:p14="http://schemas.microsoft.com/office/powerpoint/2010/main" val="792747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8 step diagram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5971" b="6173"/>
          <a:stretch/>
        </p:blipFill>
        <p:spPr bwMode="auto">
          <a:xfrm>
            <a:off x="1155940" y="836762"/>
            <a:ext cx="9678838" cy="518447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155940" y="5712124"/>
            <a:ext cx="1466491" cy="309113"/>
          </a:xfrm>
          <a:prstGeom prst="rect">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000" dirty="0">
              <a:solidFill>
                <a:srgbClr val="FF0000"/>
              </a:solidFill>
            </a:endParaRPr>
          </a:p>
        </p:txBody>
      </p:sp>
      <p:sp>
        <p:nvSpPr>
          <p:cNvPr id="6" name="Dikdörtgen 5"/>
          <p:cNvSpPr/>
          <p:nvPr/>
        </p:nvSpPr>
        <p:spPr>
          <a:xfrm>
            <a:off x="9368287" y="836762"/>
            <a:ext cx="1466491" cy="309113"/>
          </a:xfrm>
          <a:prstGeom prst="rect">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000" dirty="0">
              <a:solidFill>
                <a:srgbClr val="FF0000"/>
              </a:solidFill>
            </a:endParaRPr>
          </a:p>
        </p:txBody>
      </p:sp>
      <p:sp>
        <p:nvSpPr>
          <p:cNvPr id="7" name="Dikdörtgen 6"/>
          <p:cNvSpPr/>
          <p:nvPr/>
        </p:nvSpPr>
        <p:spPr>
          <a:xfrm>
            <a:off x="1155940" y="836762"/>
            <a:ext cx="1466491" cy="309113"/>
          </a:xfrm>
          <a:prstGeom prst="rect">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000" dirty="0">
              <a:solidFill>
                <a:srgbClr val="FF0000"/>
              </a:solidFill>
            </a:endParaRPr>
          </a:p>
        </p:txBody>
      </p:sp>
      <p:sp>
        <p:nvSpPr>
          <p:cNvPr id="8" name="Dikdörtgen 7"/>
          <p:cNvSpPr/>
          <p:nvPr/>
        </p:nvSpPr>
        <p:spPr>
          <a:xfrm>
            <a:off x="9368287" y="5727939"/>
            <a:ext cx="1466491" cy="309113"/>
          </a:xfrm>
          <a:prstGeom prst="rect">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000" dirty="0">
              <a:solidFill>
                <a:srgbClr val="FF0000"/>
              </a:solidFill>
            </a:endParaRPr>
          </a:p>
        </p:txBody>
      </p:sp>
      <p:sp>
        <p:nvSpPr>
          <p:cNvPr id="10" name="Oval 9"/>
          <p:cNvSpPr/>
          <p:nvPr/>
        </p:nvSpPr>
        <p:spPr>
          <a:xfrm>
            <a:off x="3105509" y="3428999"/>
            <a:ext cx="91440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3692106" y="4271513"/>
            <a:ext cx="91440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5206041" y="4642449"/>
            <a:ext cx="91440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6685472" y="4271513"/>
            <a:ext cx="91440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7306574" y="3428999"/>
            <a:ext cx="91440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6534153" y="2547364"/>
            <a:ext cx="121201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7030A0"/>
                </a:solidFill>
              </a:rPr>
              <a:t>Özel hastane </a:t>
            </a:r>
            <a:r>
              <a:rPr lang="tr-TR" sz="1100" dirty="0" err="1" smtClean="0">
                <a:solidFill>
                  <a:srgbClr val="7030A0"/>
                </a:solidFill>
              </a:rPr>
              <a:t>lab</a:t>
            </a:r>
            <a:endParaRPr lang="tr-TR" sz="1100" dirty="0">
              <a:solidFill>
                <a:srgbClr val="7030A0"/>
              </a:solidFill>
            </a:endParaRPr>
          </a:p>
        </p:txBody>
      </p:sp>
      <p:sp>
        <p:nvSpPr>
          <p:cNvPr id="16" name="Oval 15"/>
          <p:cNvSpPr/>
          <p:nvPr/>
        </p:nvSpPr>
        <p:spPr>
          <a:xfrm>
            <a:off x="4993976" y="2211615"/>
            <a:ext cx="1437737"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7030A0"/>
                </a:solidFill>
              </a:rPr>
              <a:t>Kamu  hastane </a:t>
            </a:r>
            <a:r>
              <a:rPr lang="tr-TR" sz="1100" dirty="0" err="1" smtClean="0">
                <a:solidFill>
                  <a:srgbClr val="7030A0"/>
                </a:solidFill>
              </a:rPr>
              <a:t>lab</a:t>
            </a:r>
            <a:r>
              <a:rPr lang="tr-TR" sz="1100" dirty="0" smtClean="0">
                <a:solidFill>
                  <a:srgbClr val="7030A0"/>
                </a:solidFill>
              </a:rPr>
              <a:t>.</a:t>
            </a:r>
            <a:endParaRPr lang="tr-TR" sz="1100" dirty="0">
              <a:solidFill>
                <a:srgbClr val="7030A0"/>
              </a:solidFill>
            </a:endParaRPr>
          </a:p>
        </p:txBody>
      </p:sp>
      <p:sp>
        <p:nvSpPr>
          <p:cNvPr id="17" name="Oval 16"/>
          <p:cNvSpPr/>
          <p:nvPr/>
        </p:nvSpPr>
        <p:spPr>
          <a:xfrm>
            <a:off x="3618780" y="2582551"/>
            <a:ext cx="1569650" cy="31354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accent1">
                    <a:lumMod val="75000"/>
                  </a:schemeClr>
                </a:solidFill>
              </a:rPr>
              <a:t>14 Klinik Dernek</a:t>
            </a:r>
            <a:endParaRPr lang="tr-TR" sz="1400" dirty="0">
              <a:solidFill>
                <a:schemeClr val="accent1">
                  <a:lumMod val="75000"/>
                </a:schemeClr>
              </a:solidFill>
            </a:endParaRPr>
          </a:p>
        </p:txBody>
      </p:sp>
      <p:sp>
        <p:nvSpPr>
          <p:cNvPr id="18" name="Dikdörtgen 17"/>
          <p:cNvSpPr/>
          <p:nvPr/>
        </p:nvSpPr>
        <p:spPr>
          <a:xfrm>
            <a:off x="379562" y="0"/>
            <a:ext cx="11628408" cy="523220"/>
          </a:xfrm>
          <a:prstGeom prst="rect">
            <a:avLst/>
          </a:prstGeom>
        </p:spPr>
        <p:txBody>
          <a:bodyPr wrap="square">
            <a:spAutoFit/>
          </a:bodyPr>
          <a:lstStyle/>
          <a:p>
            <a:pPr algn="ctr"/>
            <a:r>
              <a:rPr lang="tr-TR" sz="2800" dirty="0" smtClean="0">
                <a:solidFill>
                  <a:srgbClr val="FF0000"/>
                </a:solidFill>
              </a:rPr>
              <a:t>PAYDAŞLAR</a:t>
            </a:r>
            <a:endParaRPr lang="tr-TR" sz="2800" dirty="0">
              <a:solidFill>
                <a:srgbClr val="FF0000"/>
              </a:solidFill>
            </a:endParaRPr>
          </a:p>
        </p:txBody>
      </p:sp>
      <p:sp>
        <p:nvSpPr>
          <p:cNvPr id="19" name="Oval 18"/>
          <p:cNvSpPr/>
          <p:nvPr/>
        </p:nvSpPr>
        <p:spPr>
          <a:xfrm>
            <a:off x="5022011" y="1569019"/>
            <a:ext cx="1440611"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SHGM</a:t>
            </a:r>
            <a:endParaRPr lang="tr-TR" sz="2400" dirty="0">
              <a:solidFill>
                <a:schemeClr val="accent1">
                  <a:lumMod val="75000"/>
                </a:schemeClr>
              </a:solidFill>
            </a:endParaRPr>
          </a:p>
        </p:txBody>
      </p:sp>
      <p:sp>
        <p:nvSpPr>
          <p:cNvPr id="20" name="Oval 19"/>
          <p:cNvSpPr/>
          <p:nvPr/>
        </p:nvSpPr>
        <p:spPr>
          <a:xfrm>
            <a:off x="7142672" y="2098128"/>
            <a:ext cx="1587260"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KHGM</a:t>
            </a:r>
            <a:endParaRPr lang="tr-TR" sz="2400" dirty="0">
              <a:solidFill>
                <a:schemeClr val="accent1">
                  <a:lumMod val="75000"/>
                </a:schemeClr>
              </a:solidFill>
            </a:endParaRPr>
          </a:p>
        </p:txBody>
      </p:sp>
      <p:sp>
        <p:nvSpPr>
          <p:cNvPr id="21" name="Oval 20"/>
          <p:cNvSpPr/>
          <p:nvPr/>
        </p:nvSpPr>
        <p:spPr>
          <a:xfrm>
            <a:off x="8479766" y="3359494"/>
            <a:ext cx="1423358"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TİTCK</a:t>
            </a:r>
            <a:endParaRPr lang="tr-TR" sz="2400" dirty="0">
              <a:solidFill>
                <a:schemeClr val="accent1">
                  <a:lumMod val="75000"/>
                </a:schemeClr>
              </a:solidFill>
            </a:endParaRPr>
          </a:p>
        </p:txBody>
      </p:sp>
      <p:sp>
        <p:nvSpPr>
          <p:cNvPr id="22" name="Oval 21"/>
          <p:cNvSpPr/>
          <p:nvPr/>
        </p:nvSpPr>
        <p:spPr>
          <a:xfrm>
            <a:off x="7415841" y="4725118"/>
            <a:ext cx="1423358"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SGK</a:t>
            </a:r>
            <a:endParaRPr lang="tr-TR" sz="2400" dirty="0">
              <a:solidFill>
                <a:schemeClr val="accent1">
                  <a:lumMod val="75000"/>
                </a:schemeClr>
              </a:solidFill>
            </a:endParaRPr>
          </a:p>
        </p:txBody>
      </p:sp>
      <p:sp>
        <p:nvSpPr>
          <p:cNvPr id="23" name="Oval 22"/>
          <p:cNvSpPr/>
          <p:nvPr/>
        </p:nvSpPr>
        <p:spPr>
          <a:xfrm>
            <a:off x="4925683" y="5198853"/>
            <a:ext cx="1558506"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SBSGM</a:t>
            </a:r>
            <a:endParaRPr lang="tr-TR" sz="2400" dirty="0">
              <a:solidFill>
                <a:schemeClr val="accent1">
                  <a:lumMod val="75000"/>
                </a:schemeClr>
              </a:solidFill>
            </a:endParaRPr>
          </a:p>
        </p:txBody>
      </p:sp>
      <p:sp>
        <p:nvSpPr>
          <p:cNvPr id="24" name="Oval 23"/>
          <p:cNvSpPr/>
          <p:nvPr/>
        </p:nvSpPr>
        <p:spPr>
          <a:xfrm>
            <a:off x="2568515" y="4718533"/>
            <a:ext cx="1558506"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HSGM</a:t>
            </a:r>
            <a:endParaRPr lang="tr-TR" sz="2400" dirty="0">
              <a:solidFill>
                <a:schemeClr val="accent1">
                  <a:lumMod val="75000"/>
                </a:schemeClr>
              </a:solidFill>
            </a:endParaRPr>
          </a:p>
        </p:txBody>
      </p:sp>
      <p:sp>
        <p:nvSpPr>
          <p:cNvPr id="25" name="Oval 24"/>
          <p:cNvSpPr/>
          <p:nvPr/>
        </p:nvSpPr>
        <p:spPr>
          <a:xfrm>
            <a:off x="1361534" y="3415829"/>
            <a:ext cx="1544487"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YÖK</a:t>
            </a:r>
            <a:endParaRPr lang="tr-TR" sz="2400" dirty="0">
              <a:solidFill>
                <a:schemeClr val="accent1">
                  <a:lumMod val="75000"/>
                </a:schemeClr>
              </a:solidFill>
            </a:endParaRPr>
          </a:p>
        </p:txBody>
      </p:sp>
      <p:sp>
        <p:nvSpPr>
          <p:cNvPr id="26" name="Dikdörtgen 25"/>
          <p:cNvSpPr/>
          <p:nvPr/>
        </p:nvSpPr>
        <p:spPr>
          <a:xfrm rot="16200000">
            <a:off x="-1590853" y="3274442"/>
            <a:ext cx="5184474" cy="309113"/>
          </a:xfrm>
          <a:prstGeom prst="rect">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000" dirty="0">
              <a:solidFill>
                <a:srgbClr val="FF0000"/>
              </a:solidFill>
            </a:endParaRPr>
          </a:p>
        </p:txBody>
      </p:sp>
      <p:sp>
        <p:nvSpPr>
          <p:cNvPr id="27" name="Dikdörtgen 26"/>
          <p:cNvSpPr/>
          <p:nvPr/>
        </p:nvSpPr>
        <p:spPr>
          <a:xfrm rot="16200000">
            <a:off x="8345339" y="3282348"/>
            <a:ext cx="5200290" cy="309113"/>
          </a:xfrm>
          <a:prstGeom prst="rect">
            <a:avLst/>
          </a:prstGeom>
          <a:solidFill>
            <a:schemeClr val="bg1">
              <a:lumMod val="95000"/>
            </a:schemeClr>
          </a:solidFill>
          <a:ln>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2000" dirty="0">
              <a:solidFill>
                <a:srgbClr val="FF0000"/>
              </a:solidFill>
            </a:endParaRPr>
          </a:p>
        </p:txBody>
      </p:sp>
      <p:sp>
        <p:nvSpPr>
          <p:cNvPr id="28" name="Oval 27"/>
          <p:cNvSpPr/>
          <p:nvPr/>
        </p:nvSpPr>
        <p:spPr>
          <a:xfrm>
            <a:off x="2559529" y="2135531"/>
            <a:ext cx="1440611"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accent1">
                    <a:lumMod val="75000"/>
                  </a:schemeClr>
                </a:solidFill>
              </a:rPr>
              <a:t>SGB</a:t>
            </a:r>
            <a:endParaRPr lang="tr-TR" sz="2400" dirty="0">
              <a:solidFill>
                <a:schemeClr val="accent1">
                  <a:lumMod val="75000"/>
                </a:schemeClr>
              </a:solidFill>
            </a:endParaRPr>
          </a:p>
        </p:txBody>
      </p:sp>
      <p:sp>
        <p:nvSpPr>
          <p:cNvPr id="29" name="Oval 28"/>
          <p:cNvSpPr/>
          <p:nvPr/>
        </p:nvSpPr>
        <p:spPr>
          <a:xfrm>
            <a:off x="6215333" y="4231795"/>
            <a:ext cx="1551674" cy="366353"/>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accent1">
                    <a:lumMod val="75000"/>
                  </a:schemeClr>
                </a:solidFill>
              </a:rPr>
              <a:t>5 </a:t>
            </a:r>
            <a:r>
              <a:rPr lang="tr-TR" sz="1400" dirty="0" err="1" smtClean="0">
                <a:solidFill>
                  <a:schemeClr val="accent1">
                    <a:lumMod val="75000"/>
                  </a:schemeClr>
                </a:solidFill>
              </a:rPr>
              <a:t>Lab</a:t>
            </a:r>
            <a:r>
              <a:rPr lang="tr-TR" sz="1400" dirty="0" smtClean="0">
                <a:solidFill>
                  <a:schemeClr val="accent1">
                    <a:lumMod val="75000"/>
                  </a:schemeClr>
                </a:solidFill>
              </a:rPr>
              <a:t>. Derneği</a:t>
            </a:r>
            <a:endParaRPr lang="tr-TR" sz="1400" dirty="0">
              <a:solidFill>
                <a:schemeClr val="accent1">
                  <a:lumMod val="75000"/>
                </a:schemeClr>
              </a:solidFill>
            </a:endParaRPr>
          </a:p>
        </p:txBody>
      </p:sp>
      <p:sp>
        <p:nvSpPr>
          <p:cNvPr id="32" name="Oval 31"/>
          <p:cNvSpPr/>
          <p:nvPr/>
        </p:nvSpPr>
        <p:spPr>
          <a:xfrm>
            <a:off x="7120749" y="3405863"/>
            <a:ext cx="1258373"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7030A0"/>
                </a:solidFill>
              </a:rPr>
              <a:t>Özel müstakil </a:t>
            </a:r>
            <a:r>
              <a:rPr lang="tr-TR" sz="1100" dirty="0" err="1" smtClean="0">
                <a:solidFill>
                  <a:srgbClr val="7030A0"/>
                </a:solidFill>
              </a:rPr>
              <a:t>lab</a:t>
            </a:r>
            <a:endParaRPr lang="tr-TR" sz="1100" dirty="0">
              <a:solidFill>
                <a:srgbClr val="7030A0"/>
              </a:solidFill>
            </a:endParaRPr>
          </a:p>
        </p:txBody>
      </p:sp>
      <p:sp>
        <p:nvSpPr>
          <p:cNvPr id="33" name="Oval 32"/>
          <p:cNvSpPr/>
          <p:nvPr/>
        </p:nvSpPr>
        <p:spPr>
          <a:xfrm>
            <a:off x="5025311" y="4582244"/>
            <a:ext cx="1258373"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7030A0"/>
                </a:solidFill>
              </a:rPr>
              <a:t>Üniversite </a:t>
            </a:r>
            <a:r>
              <a:rPr lang="tr-TR" sz="1100" dirty="0" err="1" smtClean="0">
                <a:solidFill>
                  <a:srgbClr val="7030A0"/>
                </a:solidFill>
              </a:rPr>
              <a:t>lab</a:t>
            </a:r>
            <a:endParaRPr lang="tr-TR" sz="1100" dirty="0">
              <a:solidFill>
                <a:srgbClr val="7030A0"/>
              </a:solidFill>
            </a:endParaRPr>
          </a:p>
        </p:txBody>
      </p:sp>
      <p:sp>
        <p:nvSpPr>
          <p:cNvPr id="34" name="Oval 33"/>
          <p:cNvSpPr/>
          <p:nvPr/>
        </p:nvSpPr>
        <p:spPr>
          <a:xfrm>
            <a:off x="3105508" y="3456925"/>
            <a:ext cx="1101434"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7030A0"/>
                </a:solidFill>
              </a:rPr>
              <a:t>Halk sağlığı </a:t>
            </a:r>
            <a:r>
              <a:rPr lang="tr-TR" sz="1100" dirty="0" err="1" smtClean="0">
                <a:solidFill>
                  <a:srgbClr val="7030A0"/>
                </a:solidFill>
              </a:rPr>
              <a:t>lab</a:t>
            </a:r>
            <a:r>
              <a:rPr lang="tr-TR" sz="1100" dirty="0" smtClean="0">
                <a:solidFill>
                  <a:srgbClr val="7030A0"/>
                </a:solidFill>
              </a:rPr>
              <a:t>.</a:t>
            </a:r>
            <a:endParaRPr lang="tr-TR" sz="1100" dirty="0">
              <a:solidFill>
                <a:srgbClr val="7030A0"/>
              </a:solidFill>
            </a:endParaRPr>
          </a:p>
        </p:txBody>
      </p:sp>
      <p:sp>
        <p:nvSpPr>
          <p:cNvPr id="35" name="Oval 34"/>
          <p:cNvSpPr/>
          <p:nvPr/>
        </p:nvSpPr>
        <p:spPr>
          <a:xfrm>
            <a:off x="3650891" y="4245067"/>
            <a:ext cx="1048971" cy="37093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7030A0"/>
                </a:solidFill>
              </a:rPr>
              <a:t>Vakıf </a:t>
            </a:r>
            <a:r>
              <a:rPr lang="tr-TR" sz="1100" dirty="0" err="1" smtClean="0">
                <a:solidFill>
                  <a:srgbClr val="7030A0"/>
                </a:solidFill>
              </a:rPr>
              <a:t>Üni</a:t>
            </a:r>
            <a:r>
              <a:rPr lang="tr-TR" sz="1100" dirty="0" smtClean="0">
                <a:solidFill>
                  <a:srgbClr val="7030A0"/>
                </a:solidFill>
              </a:rPr>
              <a:t> </a:t>
            </a:r>
            <a:r>
              <a:rPr lang="tr-TR" sz="1100" dirty="0" err="1" smtClean="0">
                <a:solidFill>
                  <a:srgbClr val="7030A0"/>
                </a:solidFill>
              </a:rPr>
              <a:t>lab</a:t>
            </a:r>
            <a:r>
              <a:rPr lang="tr-TR" sz="1100" dirty="0" smtClean="0">
                <a:solidFill>
                  <a:srgbClr val="7030A0"/>
                </a:solidFill>
              </a:rPr>
              <a:t>.</a:t>
            </a:r>
            <a:endParaRPr lang="tr-TR" sz="1100" dirty="0">
              <a:solidFill>
                <a:srgbClr val="7030A0"/>
              </a:solidFill>
            </a:endParaRPr>
          </a:p>
        </p:txBody>
      </p:sp>
      <p:sp>
        <p:nvSpPr>
          <p:cNvPr id="3" name="Oval 2"/>
          <p:cNvSpPr/>
          <p:nvPr/>
        </p:nvSpPr>
        <p:spPr>
          <a:xfrm>
            <a:off x="4307586" y="2892725"/>
            <a:ext cx="2733725" cy="14438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rgbClr val="C00000"/>
                </a:solidFill>
              </a:rPr>
              <a:t>AKL</a:t>
            </a:r>
            <a:endParaRPr lang="tr-TR" sz="3200" dirty="0"/>
          </a:p>
        </p:txBody>
      </p:sp>
      <p:sp>
        <p:nvSpPr>
          <p:cNvPr id="36" name="Dikdörtgen 35"/>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7" name="Picture 4" descr="saÄlÄ±k bakanlÄ±ÄÄ±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93" y="106325"/>
            <a:ext cx="760833" cy="583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57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icker_Design_Text_Boxes_With_Clips_Powerpoint_Template_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74"/>
          <a:stretch/>
        </p:blipFill>
        <p:spPr bwMode="auto">
          <a:xfrm>
            <a:off x="6170762" y="1433422"/>
            <a:ext cx="6041365" cy="447710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146649" y="2035834"/>
            <a:ext cx="5546785" cy="10955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solidFill>
                  <a:schemeClr val="tx1"/>
                </a:solidFill>
              </a:rPr>
              <a:t>Daire Başkanlığı bünyesinde</a:t>
            </a:r>
            <a:r>
              <a:rPr lang="tr-TR" dirty="0" smtClean="0">
                <a:solidFill>
                  <a:srgbClr val="C00000"/>
                </a:solidFill>
              </a:rPr>
              <a:t> </a:t>
            </a:r>
            <a:r>
              <a:rPr lang="tr-TR" u="sng" dirty="0" smtClean="0">
                <a:solidFill>
                  <a:srgbClr val="C00000"/>
                </a:solidFill>
              </a:rPr>
              <a:t>ALK Komisyonu </a:t>
            </a:r>
            <a:r>
              <a:rPr lang="tr-TR" dirty="0" smtClean="0">
                <a:solidFill>
                  <a:schemeClr val="tx1"/>
                </a:solidFill>
              </a:rPr>
              <a:t>oluşturuldu </a:t>
            </a:r>
          </a:p>
        </p:txBody>
      </p:sp>
      <p:sp>
        <p:nvSpPr>
          <p:cNvPr id="9" name="Dikdörtgen 8"/>
          <p:cNvSpPr/>
          <p:nvPr/>
        </p:nvSpPr>
        <p:spPr>
          <a:xfrm>
            <a:off x="162193" y="3671977"/>
            <a:ext cx="5546785" cy="10955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u="sng" dirty="0" smtClean="0">
                <a:solidFill>
                  <a:srgbClr val="C00000"/>
                </a:solidFill>
              </a:rPr>
              <a:t>KONULAR BELİRLENDİ</a:t>
            </a:r>
            <a:endParaRPr lang="tr-TR" u="sng" dirty="0">
              <a:solidFill>
                <a:srgbClr val="C00000"/>
              </a:solidFill>
            </a:endParaRPr>
          </a:p>
          <a:p>
            <a:pPr algn="ctr"/>
            <a:r>
              <a:rPr lang="tr-TR" dirty="0" smtClean="0">
                <a:solidFill>
                  <a:schemeClr val="tx1"/>
                </a:solidFill>
              </a:rPr>
              <a:t>8  </a:t>
            </a:r>
            <a:r>
              <a:rPr lang="tr-TR" dirty="0">
                <a:solidFill>
                  <a:schemeClr val="tx1"/>
                </a:solidFill>
              </a:rPr>
              <a:t>a</a:t>
            </a:r>
            <a:r>
              <a:rPr lang="tr-TR" dirty="0" smtClean="0">
                <a:solidFill>
                  <a:schemeClr val="tx1"/>
                </a:solidFill>
              </a:rPr>
              <a:t>lt bileşen seçildi.</a:t>
            </a:r>
          </a:p>
        </p:txBody>
      </p:sp>
      <p:sp>
        <p:nvSpPr>
          <p:cNvPr id="6" name="Oval 5"/>
          <p:cNvSpPr/>
          <p:nvPr/>
        </p:nvSpPr>
        <p:spPr>
          <a:xfrm>
            <a:off x="77637" y="1866181"/>
            <a:ext cx="508959"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1</a:t>
            </a:r>
            <a:endParaRPr lang="tr-TR" dirty="0"/>
          </a:p>
        </p:txBody>
      </p:sp>
      <p:sp>
        <p:nvSpPr>
          <p:cNvPr id="11" name="Oval 10"/>
          <p:cNvSpPr/>
          <p:nvPr/>
        </p:nvSpPr>
        <p:spPr>
          <a:xfrm>
            <a:off x="77636" y="3474373"/>
            <a:ext cx="508959" cy="457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2</a:t>
            </a:r>
            <a:endParaRPr lang="tr-TR" dirty="0"/>
          </a:p>
        </p:txBody>
      </p:sp>
      <p:sp>
        <p:nvSpPr>
          <p:cNvPr id="10" name="Dikdörtgen 9"/>
          <p:cNvSpPr/>
          <p:nvPr/>
        </p:nvSpPr>
        <p:spPr>
          <a:xfrm>
            <a:off x="1235656" y="1337980"/>
            <a:ext cx="3526928" cy="523220"/>
          </a:xfrm>
          <a:prstGeom prst="rect">
            <a:avLst/>
          </a:prstGeom>
        </p:spPr>
        <p:txBody>
          <a:bodyPr wrap="none">
            <a:spAutoFit/>
          </a:bodyPr>
          <a:lstStyle/>
          <a:p>
            <a:pPr algn="ctr"/>
            <a:r>
              <a:rPr lang="tr-TR" sz="2800" b="1" u="sng" dirty="0" smtClean="0"/>
              <a:t>İLK ADIM (04.01.2017)</a:t>
            </a:r>
          </a:p>
        </p:txBody>
      </p:sp>
      <p:pic>
        <p:nvPicPr>
          <p:cNvPr id="1028" name="Picture 4" descr="doku tipleme laboratuvarÄ± ile ilgili gÃ¶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99"/>
          <a:stretch/>
        </p:blipFill>
        <p:spPr bwMode="auto">
          <a:xfrm>
            <a:off x="6409427" y="3998342"/>
            <a:ext cx="1074571" cy="12206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6150634" y="1422636"/>
            <a:ext cx="2927230" cy="3680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u="sng" dirty="0" smtClean="0">
                <a:solidFill>
                  <a:srgbClr val="C00000"/>
                </a:solidFill>
              </a:rPr>
              <a:t>KAPSAM BELİRLENDİ</a:t>
            </a:r>
          </a:p>
        </p:txBody>
      </p:sp>
      <p:sp>
        <p:nvSpPr>
          <p:cNvPr id="16" name="Oval 15"/>
          <p:cNvSpPr/>
          <p:nvPr/>
        </p:nvSpPr>
        <p:spPr>
          <a:xfrm>
            <a:off x="6012613" y="1204822"/>
            <a:ext cx="508959"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3</a:t>
            </a:r>
            <a:endParaRPr lang="tr-TR" dirty="0"/>
          </a:p>
        </p:txBody>
      </p:sp>
      <p:sp>
        <p:nvSpPr>
          <p:cNvPr id="18" name="Dikdörtgen 17"/>
          <p:cNvSpPr/>
          <p:nvPr/>
        </p:nvSpPr>
        <p:spPr>
          <a:xfrm>
            <a:off x="6170762" y="2622431"/>
            <a:ext cx="1443487" cy="894454"/>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smtClean="0">
                <a:solidFill>
                  <a:schemeClr val="accent1"/>
                </a:solidFill>
              </a:rPr>
              <a:t>Doku Tipleme</a:t>
            </a:r>
          </a:p>
          <a:p>
            <a:pPr algn="ctr"/>
            <a:r>
              <a:rPr lang="tr-TR" sz="1600" dirty="0" smtClean="0">
                <a:solidFill>
                  <a:schemeClr val="accent1"/>
                </a:solidFill>
              </a:rPr>
              <a:t>Laboratuvarları</a:t>
            </a:r>
          </a:p>
        </p:txBody>
      </p:sp>
      <p:sp>
        <p:nvSpPr>
          <p:cNvPr id="19" name="Dikdörtgen 18"/>
          <p:cNvSpPr/>
          <p:nvPr/>
        </p:nvSpPr>
        <p:spPr>
          <a:xfrm>
            <a:off x="8666669" y="4767532"/>
            <a:ext cx="1443487" cy="894454"/>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smtClean="0">
                <a:solidFill>
                  <a:schemeClr val="accent2">
                    <a:lumMod val="75000"/>
                  </a:schemeClr>
                </a:solidFill>
              </a:rPr>
              <a:t>Tıbbi Biyokimya</a:t>
            </a:r>
          </a:p>
        </p:txBody>
      </p:sp>
      <p:sp>
        <p:nvSpPr>
          <p:cNvPr id="20" name="Dikdörtgen 19"/>
          <p:cNvSpPr/>
          <p:nvPr/>
        </p:nvSpPr>
        <p:spPr>
          <a:xfrm>
            <a:off x="9066361" y="1774611"/>
            <a:ext cx="1443487" cy="894454"/>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smtClean="0">
                <a:solidFill>
                  <a:schemeClr val="accent6"/>
                </a:solidFill>
              </a:rPr>
              <a:t>Tıbbi Mikrobiyoloji</a:t>
            </a:r>
          </a:p>
        </p:txBody>
      </p:sp>
      <p:sp>
        <p:nvSpPr>
          <p:cNvPr id="21" name="Dikdörtgen 20"/>
          <p:cNvSpPr/>
          <p:nvPr/>
        </p:nvSpPr>
        <p:spPr>
          <a:xfrm>
            <a:off x="10567356" y="3931573"/>
            <a:ext cx="1443487" cy="894454"/>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smtClean="0">
                <a:solidFill>
                  <a:srgbClr val="7030A0"/>
                </a:solidFill>
              </a:rPr>
              <a:t>Tıbbi </a:t>
            </a:r>
          </a:p>
          <a:p>
            <a:pPr algn="ctr"/>
            <a:r>
              <a:rPr lang="tr-TR" sz="1600" dirty="0" smtClean="0">
                <a:solidFill>
                  <a:srgbClr val="7030A0"/>
                </a:solidFill>
              </a:rPr>
              <a:t>Patoloji</a:t>
            </a:r>
          </a:p>
        </p:txBody>
      </p:sp>
      <p:pic>
        <p:nvPicPr>
          <p:cNvPr id="1030" name="Picture 6" descr="biyokimya laboratuvarÄ±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412" y="2930289"/>
            <a:ext cx="1054440" cy="1173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biyokimya laboratuvarÄ±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2795" y="3492275"/>
            <a:ext cx="1077876" cy="10835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1422" y="2320872"/>
            <a:ext cx="1119421" cy="1193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Dikdörtgen 21"/>
          <p:cNvSpPr/>
          <p:nvPr/>
        </p:nvSpPr>
        <p:spPr>
          <a:xfrm>
            <a:off x="10748512" y="4956839"/>
            <a:ext cx="1443487" cy="894454"/>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smtClean="0">
                <a:solidFill>
                  <a:schemeClr val="tx1"/>
                </a:solidFill>
              </a:rPr>
              <a:t>Tıbbi Genetik</a:t>
            </a:r>
          </a:p>
        </p:txBody>
      </p:sp>
      <p:sp>
        <p:nvSpPr>
          <p:cNvPr id="2" name="5-Nokta Yıldız 1"/>
          <p:cNvSpPr/>
          <p:nvPr/>
        </p:nvSpPr>
        <p:spPr>
          <a:xfrm>
            <a:off x="10748512" y="5330487"/>
            <a:ext cx="153343" cy="147158"/>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148" name="Picture 4" descr="saÄlÄ±k bakanlÄ±ÄÄ±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174" y="246166"/>
            <a:ext cx="907482" cy="6963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5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rula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5" y="0"/>
            <a:ext cx="12260825" cy="666627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2812026" y="2458064"/>
            <a:ext cx="1799303" cy="104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Siz kimsiniz?</a:t>
            </a:r>
            <a:endParaRPr lang="tr-TR" sz="2800" b="1" dirty="0">
              <a:solidFill>
                <a:schemeClr val="tx1"/>
              </a:solidFill>
            </a:endParaRPr>
          </a:p>
        </p:txBody>
      </p:sp>
      <p:sp>
        <p:nvSpPr>
          <p:cNvPr id="6" name="Dikdörtgen 5"/>
          <p:cNvSpPr/>
          <p:nvPr/>
        </p:nvSpPr>
        <p:spPr>
          <a:xfrm>
            <a:off x="5914104" y="1936954"/>
            <a:ext cx="1799303" cy="104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Biz neden </a:t>
            </a:r>
            <a:r>
              <a:rPr lang="tr-TR" sz="2800" b="1" dirty="0" err="1" smtClean="0">
                <a:solidFill>
                  <a:schemeClr val="tx1"/>
                </a:solidFill>
              </a:rPr>
              <a:t>burdayız</a:t>
            </a:r>
            <a:r>
              <a:rPr lang="tr-TR" sz="2800" b="1" dirty="0" smtClean="0">
                <a:solidFill>
                  <a:schemeClr val="tx1"/>
                </a:solidFill>
              </a:rPr>
              <a:t>?</a:t>
            </a:r>
            <a:endParaRPr lang="tr-TR" sz="2800" b="1" dirty="0">
              <a:solidFill>
                <a:schemeClr val="tx1"/>
              </a:solidFill>
            </a:endParaRPr>
          </a:p>
        </p:txBody>
      </p:sp>
      <p:sp>
        <p:nvSpPr>
          <p:cNvPr id="7" name="Dikdörtgen 6"/>
          <p:cNvSpPr/>
          <p:nvPr/>
        </p:nvSpPr>
        <p:spPr>
          <a:xfrm>
            <a:off x="3948392" y="894734"/>
            <a:ext cx="1799303" cy="104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Kimler</a:t>
            </a:r>
          </a:p>
          <a:p>
            <a:pPr algn="ctr"/>
            <a:r>
              <a:rPr lang="tr-TR" sz="2800" b="1" dirty="0" smtClean="0">
                <a:solidFill>
                  <a:schemeClr val="tx1"/>
                </a:solidFill>
              </a:rPr>
              <a:t>Var </a:t>
            </a:r>
            <a:r>
              <a:rPr lang="tr-TR" sz="2800" b="1" dirty="0" err="1" smtClean="0">
                <a:solidFill>
                  <a:schemeClr val="tx1"/>
                </a:solidFill>
              </a:rPr>
              <a:t>burda</a:t>
            </a:r>
            <a:r>
              <a:rPr lang="tr-TR" sz="2800" b="1" dirty="0" smtClean="0">
                <a:solidFill>
                  <a:schemeClr val="tx1"/>
                </a:solidFill>
              </a:rPr>
              <a:t>? </a:t>
            </a:r>
            <a:endParaRPr lang="tr-TR" sz="2800" b="1" dirty="0">
              <a:solidFill>
                <a:schemeClr val="tx1"/>
              </a:solidFill>
            </a:endParaRPr>
          </a:p>
        </p:txBody>
      </p:sp>
      <p:sp>
        <p:nvSpPr>
          <p:cNvPr id="8" name="Dikdörtgen 7"/>
          <p:cNvSpPr/>
          <p:nvPr/>
        </p:nvSpPr>
        <p:spPr>
          <a:xfrm>
            <a:off x="10020384" y="2458064"/>
            <a:ext cx="1799303" cy="104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Bizden ne istiyorsunuz?</a:t>
            </a:r>
            <a:endParaRPr lang="tr-TR" sz="2000" b="1" dirty="0">
              <a:solidFill>
                <a:schemeClr val="tx1"/>
              </a:solidFill>
            </a:endParaRPr>
          </a:p>
        </p:txBody>
      </p:sp>
    </p:spTree>
    <p:extLst>
      <p:ext uri="{BB962C8B-B14F-4D97-AF65-F5344CB8AC3E}">
        <p14:creationId xmlns:p14="http://schemas.microsoft.com/office/powerpoint/2010/main" val="65598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Ä°lgili resi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9844" t="435" r="141" b="13587"/>
          <a:stretch/>
        </p:blipFill>
        <p:spPr bwMode="auto">
          <a:xfrm>
            <a:off x="9049018" y="1143255"/>
            <a:ext cx="2889940" cy="3741190"/>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472964" y="181301"/>
            <a:ext cx="6574222" cy="107993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472964" y="1408382"/>
            <a:ext cx="6574222"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72964" y="2099440"/>
            <a:ext cx="6574222"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96610" y="2761347"/>
            <a:ext cx="6550575"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72963" y="3394593"/>
            <a:ext cx="6574221"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472964" y="4088277"/>
            <a:ext cx="6574220"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496610" y="4747558"/>
            <a:ext cx="6550573"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496611" y="5441242"/>
            <a:ext cx="6550572"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496611" y="6100523"/>
            <a:ext cx="6550572" cy="4887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63" y="181302"/>
            <a:ext cx="1443712" cy="1079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3" name="Resim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553" y="181301"/>
            <a:ext cx="1299491" cy="1079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 name="Dikdörtgen 23"/>
          <p:cNvSpPr/>
          <p:nvPr/>
        </p:nvSpPr>
        <p:spPr>
          <a:xfrm>
            <a:off x="3311922" y="351938"/>
            <a:ext cx="3617023" cy="738664"/>
          </a:xfrm>
          <a:prstGeom prst="rect">
            <a:avLst/>
          </a:prstGeom>
        </p:spPr>
        <p:txBody>
          <a:bodyPr wrap="square">
            <a:spAutoFit/>
          </a:bodyPr>
          <a:lstStyle/>
          <a:p>
            <a:r>
              <a:rPr lang="tr-TR" sz="1400" b="1" dirty="0"/>
              <a:t>Tıbbi </a:t>
            </a:r>
            <a:r>
              <a:rPr lang="tr-TR" sz="1400" b="1" dirty="0" err="1"/>
              <a:t>lab</a:t>
            </a:r>
            <a:r>
              <a:rPr lang="tr-TR" sz="1400" b="1" dirty="0"/>
              <a:t>. uzmanları ile STK (150 kişi) </a:t>
            </a:r>
            <a:r>
              <a:rPr lang="tr-TR" sz="1400" dirty="0"/>
              <a:t>katılımı ile </a:t>
            </a:r>
            <a:r>
              <a:rPr lang="tr-TR" sz="1400" dirty="0" smtClean="0"/>
              <a:t>gerçekleşen </a:t>
            </a:r>
            <a:r>
              <a:rPr lang="tr-TR" sz="1400" b="1" dirty="0" err="1" smtClean="0"/>
              <a:t>Çalıştaylar</a:t>
            </a:r>
            <a:r>
              <a:rPr lang="tr-TR" sz="1400" dirty="0" err="1" smtClean="0"/>
              <a:t>da</a:t>
            </a:r>
            <a:r>
              <a:rPr lang="tr-TR" sz="1400" dirty="0" smtClean="0"/>
              <a:t> her </a:t>
            </a:r>
            <a:r>
              <a:rPr lang="tr-TR" sz="1400" dirty="0"/>
              <a:t>bir basamak için yuvarlak masa </a:t>
            </a:r>
            <a:r>
              <a:rPr lang="tr-TR" sz="1400" b="1" dirty="0"/>
              <a:t>çalışma grupları düzenlendi</a:t>
            </a:r>
          </a:p>
        </p:txBody>
      </p:sp>
      <p:pic>
        <p:nvPicPr>
          <p:cNvPr id="25" name="Resim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64" y="1431789"/>
            <a:ext cx="1443712" cy="462697"/>
          </a:xfrm>
          <a:prstGeom prst="rect">
            <a:avLst/>
          </a:prstGeom>
        </p:spPr>
      </p:pic>
      <p:sp>
        <p:nvSpPr>
          <p:cNvPr id="26" name="Dikdörtgen 25"/>
          <p:cNvSpPr/>
          <p:nvPr/>
        </p:nvSpPr>
        <p:spPr>
          <a:xfrm>
            <a:off x="1964553" y="1422273"/>
            <a:ext cx="4964392" cy="523220"/>
          </a:xfrm>
          <a:prstGeom prst="rect">
            <a:avLst/>
          </a:prstGeom>
        </p:spPr>
        <p:txBody>
          <a:bodyPr wrap="square">
            <a:spAutoFit/>
          </a:bodyPr>
          <a:lstStyle/>
          <a:p>
            <a:r>
              <a:rPr lang="tr-TR" sz="1400" b="1" dirty="0" smtClean="0"/>
              <a:t>Mail grupları </a:t>
            </a:r>
            <a:r>
              <a:rPr lang="tr-TR" sz="1400" dirty="0" smtClean="0"/>
              <a:t>oluşturuldu ve çalışma </a:t>
            </a:r>
            <a:r>
              <a:rPr lang="tr-TR" sz="1400" dirty="0"/>
              <a:t>gruplarından çıkan </a:t>
            </a:r>
            <a:r>
              <a:rPr lang="tr-TR" sz="1400" b="1" dirty="0"/>
              <a:t>sonuçlar 150 kişilik gruba mail </a:t>
            </a:r>
            <a:r>
              <a:rPr lang="tr-TR" sz="1400" b="1" dirty="0" smtClean="0"/>
              <a:t>atıldı</a:t>
            </a:r>
            <a:endParaRPr lang="tr-TR" b="1" dirty="0"/>
          </a:p>
        </p:txBody>
      </p:sp>
      <p:sp>
        <p:nvSpPr>
          <p:cNvPr id="27" name="Dikdörtgen 26"/>
          <p:cNvSpPr/>
          <p:nvPr/>
        </p:nvSpPr>
        <p:spPr>
          <a:xfrm>
            <a:off x="1901793" y="2176629"/>
            <a:ext cx="4268413" cy="338554"/>
          </a:xfrm>
          <a:prstGeom prst="rect">
            <a:avLst/>
          </a:prstGeom>
        </p:spPr>
        <p:txBody>
          <a:bodyPr wrap="none">
            <a:spAutoFit/>
          </a:bodyPr>
          <a:lstStyle/>
          <a:p>
            <a:r>
              <a:rPr lang="tr-TR" sz="1600" dirty="0"/>
              <a:t>Gelen görüşler doğrultusunda </a:t>
            </a:r>
            <a:r>
              <a:rPr lang="tr-TR" sz="1600" b="1" dirty="0" smtClean="0"/>
              <a:t>taslaklar</a:t>
            </a:r>
            <a:r>
              <a:rPr lang="tr-TR" sz="1600" dirty="0" smtClean="0"/>
              <a:t> </a:t>
            </a:r>
            <a:r>
              <a:rPr lang="tr-TR" sz="1600" dirty="0"/>
              <a:t>hazırlandı</a:t>
            </a:r>
          </a:p>
        </p:txBody>
      </p:sp>
      <p:sp>
        <p:nvSpPr>
          <p:cNvPr id="28" name="Dikdörtgen 27"/>
          <p:cNvSpPr/>
          <p:nvPr/>
        </p:nvSpPr>
        <p:spPr>
          <a:xfrm>
            <a:off x="1916676" y="2809727"/>
            <a:ext cx="3829982" cy="338554"/>
          </a:xfrm>
          <a:prstGeom prst="rect">
            <a:avLst/>
          </a:prstGeom>
        </p:spPr>
        <p:txBody>
          <a:bodyPr wrap="square">
            <a:spAutoFit/>
          </a:bodyPr>
          <a:lstStyle/>
          <a:p>
            <a:r>
              <a:rPr lang="tr-TR" sz="1600" dirty="0"/>
              <a:t>Taslaklar </a:t>
            </a:r>
            <a:r>
              <a:rPr lang="tr-TR" sz="1600" b="1" dirty="0"/>
              <a:t>web sayfasından </a:t>
            </a:r>
            <a:r>
              <a:rPr lang="tr-TR" sz="1600" dirty="0"/>
              <a:t>görüşe sunuldu.</a:t>
            </a:r>
          </a:p>
        </p:txBody>
      </p:sp>
      <p:sp>
        <p:nvSpPr>
          <p:cNvPr id="30" name="Dikdörtgen 29"/>
          <p:cNvSpPr/>
          <p:nvPr/>
        </p:nvSpPr>
        <p:spPr>
          <a:xfrm>
            <a:off x="1916675" y="3469681"/>
            <a:ext cx="6096000" cy="338554"/>
          </a:xfrm>
          <a:prstGeom prst="rect">
            <a:avLst/>
          </a:prstGeom>
        </p:spPr>
        <p:txBody>
          <a:bodyPr>
            <a:spAutoFit/>
          </a:bodyPr>
          <a:lstStyle/>
          <a:p>
            <a:r>
              <a:rPr lang="tr-TR" sz="1600" dirty="0"/>
              <a:t>Görüşler ile birlikte </a:t>
            </a:r>
            <a:r>
              <a:rPr lang="tr-TR" sz="1600" b="1" dirty="0"/>
              <a:t>Bilimsel Komisyona sunularak onay </a:t>
            </a:r>
            <a:r>
              <a:rPr lang="tr-TR" sz="1600" dirty="0" smtClean="0"/>
              <a:t>alındı</a:t>
            </a:r>
            <a:endParaRPr lang="tr-TR" sz="1600" dirty="0"/>
          </a:p>
        </p:txBody>
      </p:sp>
      <p:pic>
        <p:nvPicPr>
          <p:cNvPr id="31" name="Resim 16"/>
          <p:cNvPicPr>
            <a:picLocks noChangeAspect="1"/>
          </p:cNvPicPr>
          <p:nvPr/>
        </p:nvPicPr>
        <p:blipFill rotWithShape="1">
          <a:blip r:embed="rId6">
            <a:extLst>
              <a:ext uri="{28A0092B-C50C-407E-A947-70E740481C1C}">
                <a14:useLocalDpi xmlns:a14="http://schemas.microsoft.com/office/drawing/2010/main" val="0"/>
              </a:ext>
            </a:extLst>
          </a:blip>
          <a:srcRect l="17150" t="719" r="60096" b="78372"/>
          <a:stretch/>
        </p:blipFill>
        <p:spPr bwMode="auto">
          <a:xfrm>
            <a:off x="487113" y="3412304"/>
            <a:ext cx="1429562" cy="471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2" name="Dikdörtgen 31"/>
          <p:cNvSpPr/>
          <p:nvPr/>
        </p:nvSpPr>
        <p:spPr>
          <a:xfrm>
            <a:off x="1901793" y="4201971"/>
            <a:ext cx="4386457" cy="338554"/>
          </a:xfrm>
          <a:prstGeom prst="rect">
            <a:avLst/>
          </a:prstGeom>
        </p:spPr>
        <p:txBody>
          <a:bodyPr wrap="none">
            <a:spAutoFit/>
          </a:bodyPr>
          <a:lstStyle/>
          <a:p>
            <a:r>
              <a:rPr lang="tr-TR" sz="1600" dirty="0"/>
              <a:t>Onaylanan taslak ilgili </a:t>
            </a:r>
            <a:r>
              <a:rPr lang="tr-TR" sz="1600" b="1" dirty="0"/>
              <a:t>klinik derneklerle </a:t>
            </a:r>
            <a:r>
              <a:rPr lang="tr-TR" sz="1600" b="1" dirty="0" smtClean="0"/>
              <a:t>görüşüldü</a:t>
            </a:r>
            <a:endParaRPr lang="tr-TR" sz="1600" b="1" dirty="0"/>
          </a:p>
        </p:txBody>
      </p:sp>
      <p:pic>
        <p:nvPicPr>
          <p:cNvPr id="33" name="Resim 16"/>
          <p:cNvPicPr>
            <a:picLocks noChangeAspect="1"/>
          </p:cNvPicPr>
          <p:nvPr/>
        </p:nvPicPr>
        <p:blipFill rotWithShape="1">
          <a:blip r:embed="rId6">
            <a:extLst>
              <a:ext uri="{28A0092B-C50C-407E-A947-70E740481C1C}">
                <a14:useLocalDpi xmlns:a14="http://schemas.microsoft.com/office/drawing/2010/main" val="0"/>
              </a:ext>
            </a:extLst>
          </a:blip>
          <a:srcRect l="22375" t="40997" r="54648" b="28583"/>
          <a:stretch/>
        </p:blipFill>
        <p:spPr bwMode="auto">
          <a:xfrm>
            <a:off x="487113" y="4099496"/>
            <a:ext cx="1414680" cy="46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4" name="Dikdörtgen 33"/>
          <p:cNvSpPr/>
          <p:nvPr/>
        </p:nvSpPr>
        <p:spPr>
          <a:xfrm>
            <a:off x="1916675" y="4711075"/>
            <a:ext cx="5145390" cy="584775"/>
          </a:xfrm>
          <a:prstGeom prst="rect">
            <a:avLst/>
          </a:prstGeom>
        </p:spPr>
        <p:txBody>
          <a:bodyPr wrap="square">
            <a:spAutoFit/>
          </a:bodyPr>
          <a:lstStyle/>
          <a:p>
            <a:r>
              <a:rPr lang="tr-TR" sz="1600" dirty="0"/>
              <a:t>Son taslak ise </a:t>
            </a:r>
            <a:r>
              <a:rPr lang="tr-TR" sz="1600" b="1" dirty="0"/>
              <a:t>SBSGM</a:t>
            </a:r>
            <a:r>
              <a:rPr lang="tr-TR" sz="1600" dirty="0"/>
              <a:t> ile çalışılarak yazılım firmalarına görüşe sunuldu</a:t>
            </a:r>
          </a:p>
        </p:txBody>
      </p:sp>
      <p:pic>
        <p:nvPicPr>
          <p:cNvPr id="35" name="Resim 34"/>
          <p:cNvPicPr>
            <a:picLocks noChangeAspect="1"/>
          </p:cNvPicPr>
          <p:nvPr/>
        </p:nvPicPr>
        <p:blipFill>
          <a:blip r:embed="rId7"/>
          <a:stretch>
            <a:fillRect/>
          </a:stretch>
        </p:blipFill>
        <p:spPr>
          <a:xfrm>
            <a:off x="512171" y="4770077"/>
            <a:ext cx="1379446" cy="455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Dikdörtgen 35"/>
          <p:cNvSpPr/>
          <p:nvPr/>
        </p:nvSpPr>
        <p:spPr>
          <a:xfrm>
            <a:off x="1962197" y="5380803"/>
            <a:ext cx="5335750" cy="584775"/>
          </a:xfrm>
          <a:prstGeom prst="rect">
            <a:avLst/>
          </a:prstGeom>
        </p:spPr>
        <p:txBody>
          <a:bodyPr wrap="square">
            <a:spAutoFit/>
          </a:bodyPr>
          <a:lstStyle/>
          <a:p>
            <a:r>
              <a:rPr lang="tr-TR" sz="1600" dirty="0"/>
              <a:t>Son taslak birim amirleri toplantısında</a:t>
            </a:r>
            <a:r>
              <a:rPr lang="tr-TR" sz="1600" b="1" dirty="0"/>
              <a:t> SB. Sayın Müsteşarına, tüm Genel Müdürler ile TİTCK</a:t>
            </a:r>
            <a:r>
              <a:rPr lang="tr-TR" sz="1600" dirty="0"/>
              <a:t> başkanına sunuldu.</a:t>
            </a:r>
          </a:p>
        </p:txBody>
      </p:sp>
      <p:pic>
        <p:nvPicPr>
          <p:cNvPr id="4098" name="Picture 2" descr="saÄlÄ±k bakanÄ± mÃ¼steÅarÄ± toplantÄ±sÄ± ile ilgili gÃ¶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875" y="5455892"/>
            <a:ext cx="1423059" cy="474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8" name="Picture 4" descr="saÄlÄ±k bakanÄ± bakan toplantÄ±sÄ± ile ilgili gÃ¶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42" t="525" r="49959" b="-525"/>
          <a:stretch/>
        </p:blipFill>
        <p:spPr bwMode="auto">
          <a:xfrm>
            <a:off x="529034" y="6122146"/>
            <a:ext cx="1411900" cy="467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7" name="Resim 36"/>
          <p:cNvPicPr>
            <a:picLocks noChangeAspect="1"/>
          </p:cNvPicPr>
          <p:nvPr/>
        </p:nvPicPr>
        <p:blipFill>
          <a:blip r:embed="rId10"/>
          <a:stretch>
            <a:fillRect/>
          </a:stretch>
        </p:blipFill>
        <p:spPr>
          <a:xfrm>
            <a:off x="529033" y="2779136"/>
            <a:ext cx="1387641" cy="444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Dikdörtgen 38"/>
          <p:cNvSpPr/>
          <p:nvPr/>
        </p:nvSpPr>
        <p:spPr>
          <a:xfrm>
            <a:off x="1940934" y="6170531"/>
            <a:ext cx="4066947" cy="338554"/>
          </a:xfrm>
          <a:prstGeom prst="rect">
            <a:avLst/>
          </a:prstGeom>
        </p:spPr>
        <p:txBody>
          <a:bodyPr wrap="none">
            <a:spAutoFit/>
          </a:bodyPr>
          <a:lstStyle/>
          <a:p>
            <a:r>
              <a:rPr lang="tr-TR" sz="1600" b="1" dirty="0"/>
              <a:t>Sn. Bakanımıza </a:t>
            </a:r>
            <a:r>
              <a:rPr lang="tr-TR" sz="1600" dirty="0"/>
              <a:t>da sunum yapılarak onay alındı</a:t>
            </a:r>
          </a:p>
        </p:txBody>
      </p:sp>
      <p:pic>
        <p:nvPicPr>
          <p:cNvPr id="40" name="Resim 39"/>
          <p:cNvPicPr>
            <a:picLocks noChangeAspect="1"/>
          </p:cNvPicPr>
          <p:nvPr/>
        </p:nvPicPr>
        <p:blipFill>
          <a:blip r:embed="rId11"/>
          <a:stretch>
            <a:fillRect/>
          </a:stretch>
        </p:blipFill>
        <p:spPr>
          <a:xfrm>
            <a:off x="496610" y="2138639"/>
            <a:ext cx="1444324" cy="444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8" name="Düz Bağlayıcı 47"/>
          <p:cNvCxnSpPr>
            <a:stCxn id="11" idx="3"/>
            <a:endCxn id="4" idx="1"/>
          </p:cNvCxnSpPr>
          <p:nvPr/>
        </p:nvCxnSpPr>
        <p:spPr>
          <a:xfrm>
            <a:off x="7047186" y="721271"/>
            <a:ext cx="2001832" cy="229257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Düz Bağlayıcı 51"/>
          <p:cNvCxnSpPr>
            <a:stCxn id="14" idx="3"/>
            <a:endCxn id="4" idx="1"/>
          </p:cNvCxnSpPr>
          <p:nvPr/>
        </p:nvCxnSpPr>
        <p:spPr>
          <a:xfrm>
            <a:off x="7047186" y="1652748"/>
            <a:ext cx="2001832" cy="136110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Düz Bağlayıcı 53"/>
          <p:cNvCxnSpPr>
            <a:endCxn id="4" idx="1"/>
          </p:cNvCxnSpPr>
          <p:nvPr/>
        </p:nvCxnSpPr>
        <p:spPr>
          <a:xfrm>
            <a:off x="7052017" y="2364282"/>
            <a:ext cx="1997001" cy="6495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Düz Bağlayıcı 60"/>
          <p:cNvCxnSpPr>
            <a:endCxn id="4" idx="1"/>
          </p:cNvCxnSpPr>
          <p:nvPr/>
        </p:nvCxnSpPr>
        <p:spPr>
          <a:xfrm flipV="1">
            <a:off x="7027404" y="3013850"/>
            <a:ext cx="2021614" cy="1503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Düz Bağlayıcı 62"/>
          <p:cNvCxnSpPr>
            <a:endCxn id="4" idx="1"/>
          </p:cNvCxnSpPr>
          <p:nvPr/>
        </p:nvCxnSpPr>
        <p:spPr>
          <a:xfrm flipV="1">
            <a:off x="7066615" y="3013850"/>
            <a:ext cx="1982403" cy="63168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Düz Bağlayıcı 64"/>
          <p:cNvCxnSpPr>
            <a:endCxn id="4" idx="1"/>
          </p:cNvCxnSpPr>
          <p:nvPr/>
        </p:nvCxnSpPr>
        <p:spPr>
          <a:xfrm flipV="1">
            <a:off x="7046897" y="3013850"/>
            <a:ext cx="2002121" cy="131455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Düz Bağlayıcı 66"/>
          <p:cNvCxnSpPr>
            <a:endCxn id="4" idx="1"/>
          </p:cNvCxnSpPr>
          <p:nvPr/>
        </p:nvCxnSpPr>
        <p:spPr>
          <a:xfrm flipV="1">
            <a:off x="7046897" y="3013850"/>
            <a:ext cx="2002121" cy="194445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Düz Bağlayıcı 68"/>
          <p:cNvCxnSpPr>
            <a:endCxn id="4" idx="1"/>
          </p:cNvCxnSpPr>
          <p:nvPr/>
        </p:nvCxnSpPr>
        <p:spPr>
          <a:xfrm flipV="1">
            <a:off x="7063943" y="3013850"/>
            <a:ext cx="1985075" cy="270192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Düz Bağlayıcı 70"/>
          <p:cNvCxnSpPr>
            <a:endCxn id="4" idx="1"/>
          </p:cNvCxnSpPr>
          <p:nvPr/>
        </p:nvCxnSpPr>
        <p:spPr>
          <a:xfrm flipV="1">
            <a:off x="7052017" y="3013850"/>
            <a:ext cx="1997001" cy="340570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101" name="Dikdörtgen 4100"/>
          <p:cNvSpPr/>
          <p:nvPr/>
        </p:nvSpPr>
        <p:spPr>
          <a:xfrm>
            <a:off x="6688347" y="343189"/>
            <a:ext cx="6096000" cy="707886"/>
          </a:xfrm>
          <a:prstGeom prst="rect">
            <a:avLst/>
          </a:prstGeom>
        </p:spPr>
        <p:txBody>
          <a:bodyPr>
            <a:spAutoFit/>
          </a:bodyPr>
          <a:lstStyle/>
          <a:p>
            <a:pPr algn="ctr"/>
            <a:r>
              <a:rPr lang="tr-TR" sz="2000" dirty="0">
                <a:solidFill>
                  <a:srgbClr val="FF0000"/>
                </a:solidFill>
              </a:rPr>
              <a:t>AKILCI LABORATUVAR KULLANIMI</a:t>
            </a:r>
          </a:p>
          <a:p>
            <a:pPr algn="ctr"/>
            <a:r>
              <a:rPr lang="tr-TR" sz="2000" dirty="0">
                <a:solidFill>
                  <a:srgbClr val="FF0000"/>
                </a:solidFill>
              </a:rPr>
              <a:t>YOL HARİTASI</a:t>
            </a:r>
          </a:p>
        </p:txBody>
      </p:sp>
      <p:sp>
        <p:nvSpPr>
          <p:cNvPr id="41" name="Dikdörtgen 40"/>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775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 STEP DÄ°AGRA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5"/>
            <a:ext cx="12192000" cy="676310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12475" y="172528"/>
            <a:ext cx="5676182" cy="114731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FF0000"/>
                </a:solidFill>
              </a:rPr>
              <a:t>AKL SAHADA YAYGINLAŞTIRMA ÇALIŞMALARI</a:t>
            </a:r>
            <a:endParaRPr lang="tr-TR" sz="2400" dirty="0">
              <a:solidFill>
                <a:srgbClr val="FF0000"/>
              </a:solidFill>
            </a:endParaRPr>
          </a:p>
        </p:txBody>
      </p:sp>
      <p:sp>
        <p:nvSpPr>
          <p:cNvPr id="5" name="Dikdörtgen 4"/>
          <p:cNvSpPr/>
          <p:nvPr/>
        </p:nvSpPr>
        <p:spPr>
          <a:xfrm>
            <a:off x="612475" y="1725283"/>
            <a:ext cx="310551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8" descr="baÅbakanlÄ±k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494" y="1691509"/>
            <a:ext cx="1216325" cy="779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6" descr="kalkÄ±nma bakanlÄ±Ä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3253" y="635474"/>
            <a:ext cx="1033434" cy="596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Dikdörtgen 9"/>
          <p:cNvSpPr/>
          <p:nvPr/>
        </p:nvSpPr>
        <p:spPr>
          <a:xfrm>
            <a:off x="9208668" y="1631283"/>
            <a:ext cx="2238585" cy="899916"/>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600" b="1" dirty="0" smtClean="0">
                <a:solidFill>
                  <a:schemeClr val="tx1"/>
                </a:solidFill>
              </a:rPr>
              <a:t>TC Başbakanlık</a:t>
            </a:r>
          </a:p>
          <a:p>
            <a:pPr algn="ctr"/>
            <a:r>
              <a:rPr lang="tr-TR" sz="1600" b="1" dirty="0" smtClean="0">
                <a:solidFill>
                  <a:schemeClr val="tx1"/>
                </a:solidFill>
              </a:rPr>
              <a:t>180 Gün Eylem Planı</a:t>
            </a:r>
            <a:endParaRPr lang="tr-TR" sz="1600" b="1" dirty="0">
              <a:solidFill>
                <a:schemeClr val="tx1"/>
              </a:solidFill>
            </a:endParaRPr>
          </a:p>
        </p:txBody>
      </p:sp>
      <p:pic>
        <p:nvPicPr>
          <p:cNvPr id="6" name="Resim 5"/>
          <p:cNvPicPr>
            <a:picLocks noChangeAspect="1"/>
          </p:cNvPicPr>
          <p:nvPr/>
        </p:nvPicPr>
        <p:blipFill>
          <a:blip r:embed="rId5"/>
          <a:stretch>
            <a:fillRect/>
          </a:stretch>
        </p:blipFill>
        <p:spPr>
          <a:xfrm>
            <a:off x="4601206" y="2842642"/>
            <a:ext cx="1494795" cy="807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Dikdörtgen 11"/>
          <p:cNvSpPr/>
          <p:nvPr/>
        </p:nvSpPr>
        <p:spPr>
          <a:xfrm>
            <a:off x="8195096" y="2849830"/>
            <a:ext cx="3312542" cy="800011"/>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400" b="1" dirty="0" smtClean="0">
                <a:solidFill>
                  <a:schemeClr val="tx1"/>
                </a:solidFill>
              </a:rPr>
              <a:t>TİTCK, KHGM, SHGM, SBSGM işbirliğinde Genel Müdür Yardımcısı ile Daire Başkanlığı düzeyinde komisyon çalışması</a:t>
            </a:r>
            <a:endParaRPr lang="tr-TR" sz="1400" b="1" dirty="0">
              <a:solidFill>
                <a:schemeClr val="tx1"/>
              </a:solidFill>
            </a:endParaRPr>
          </a:p>
        </p:txBody>
      </p:sp>
      <p:sp>
        <p:nvSpPr>
          <p:cNvPr id="13" name="Dikdörtgen 12"/>
          <p:cNvSpPr/>
          <p:nvPr/>
        </p:nvSpPr>
        <p:spPr>
          <a:xfrm>
            <a:off x="10257105" y="635474"/>
            <a:ext cx="1699107" cy="684367"/>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600" b="1" dirty="0" smtClean="0">
                <a:solidFill>
                  <a:schemeClr val="tx1"/>
                </a:solidFill>
              </a:rPr>
              <a:t>11. Kalkınma Planı</a:t>
            </a:r>
            <a:endParaRPr lang="tr-TR" sz="1600" b="1" dirty="0">
              <a:solidFill>
                <a:schemeClr val="tx1"/>
              </a:solidFill>
            </a:endParaRPr>
          </a:p>
        </p:txBody>
      </p:sp>
      <p:sp>
        <p:nvSpPr>
          <p:cNvPr id="14" name="Dikdörtgen 13"/>
          <p:cNvSpPr/>
          <p:nvPr/>
        </p:nvSpPr>
        <p:spPr>
          <a:xfrm>
            <a:off x="6475564" y="5699661"/>
            <a:ext cx="3312542" cy="873667"/>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400" b="1" dirty="0" err="1" smtClean="0">
                <a:solidFill>
                  <a:schemeClr val="tx1"/>
                </a:solidFill>
              </a:rPr>
              <a:t>AKL’nin</a:t>
            </a:r>
            <a:r>
              <a:rPr lang="tr-TR" sz="1400" b="1" dirty="0" smtClean="0">
                <a:solidFill>
                  <a:schemeClr val="tx1"/>
                </a:solidFill>
              </a:rPr>
              <a:t> sahaya bildirimi ve </a:t>
            </a:r>
            <a:r>
              <a:rPr lang="tr-TR" sz="1400" b="1" dirty="0" smtClean="0">
                <a:solidFill>
                  <a:srgbClr val="FF0000"/>
                </a:solidFill>
              </a:rPr>
              <a:t>31.08.2018 </a:t>
            </a:r>
            <a:r>
              <a:rPr lang="tr-TR" sz="1400" b="1" dirty="0" smtClean="0">
                <a:solidFill>
                  <a:schemeClr val="tx1"/>
                </a:solidFill>
              </a:rPr>
              <a:t>tarihine kadar uyum süresi</a:t>
            </a:r>
          </a:p>
          <a:p>
            <a:pPr algn="ctr"/>
            <a:r>
              <a:rPr lang="tr-TR" sz="1400" b="1" dirty="0" smtClean="0">
                <a:solidFill>
                  <a:srgbClr val="FF0000"/>
                </a:solidFill>
              </a:rPr>
              <a:t>Zorunlu/gönüllülük esa</a:t>
            </a:r>
            <a:r>
              <a:rPr lang="tr-TR" sz="1400" b="1" dirty="0" smtClean="0">
                <a:solidFill>
                  <a:schemeClr val="tx1"/>
                </a:solidFill>
              </a:rPr>
              <a:t>s</a:t>
            </a:r>
            <a:endParaRPr lang="tr-TR" sz="1400" b="1" dirty="0">
              <a:solidFill>
                <a:schemeClr val="tx1"/>
              </a:solidFill>
            </a:endParaRPr>
          </a:p>
        </p:txBody>
      </p:sp>
      <p:sp>
        <p:nvSpPr>
          <p:cNvPr id="15" name="Dikdörtgen 14"/>
          <p:cNvSpPr/>
          <p:nvPr/>
        </p:nvSpPr>
        <p:spPr>
          <a:xfrm>
            <a:off x="7332453" y="4144185"/>
            <a:ext cx="2855343" cy="873667"/>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400" b="1" dirty="0" smtClean="0">
                <a:solidFill>
                  <a:schemeClr val="tx1"/>
                </a:solidFill>
              </a:rPr>
              <a:t>81 İl Valiliğinin AKL Eğitici Eğitimi</a:t>
            </a:r>
            <a:endParaRPr lang="tr-TR" sz="1400" b="1" dirty="0">
              <a:solidFill>
                <a:schemeClr val="tx1"/>
              </a:solidFill>
            </a:endParaRPr>
          </a:p>
        </p:txBody>
      </p:sp>
      <p:pic>
        <p:nvPicPr>
          <p:cNvPr id="16" name="Resim 16"/>
          <p:cNvPicPr>
            <a:picLocks noGrp="1" noChangeAspect="1"/>
          </p:cNvPicPr>
          <p:nvPr>
            <p:ph idx="1"/>
          </p:nvPr>
        </p:nvPicPr>
        <p:blipFill rotWithShape="1">
          <a:blip r:embed="rId6">
            <a:extLst>
              <a:ext uri="{28A0092B-C50C-407E-A947-70E740481C1C}">
                <a14:useLocalDpi xmlns:a14="http://schemas.microsoft.com/office/drawing/2010/main" val="0"/>
              </a:ext>
            </a:extLst>
          </a:blip>
          <a:srcRect t="79570" r="75729"/>
          <a:stretch/>
        </p:blipFill>
        <p:spPr bwMode="auto">
          <a:xfrm>
            <a:off x="3648974" y="4128882"/>
            <a:ext cx="1345721" cy="888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Resim 10"/>
          <p:cNvPicPr>
            <a:picLocks noChangeAspect="1"/>
          </p:cNvPicPr>
          <p:nvPr/>
        </p:nvPicPr>
        <p:blipFill>
          <a:blip r:embed="rId7"/>
          <a:stretch>
            <a:fillRect/>
          </a:stretch>
        </p:blipFill>
        <p:spPr>
          <a:xfrm>
            <a:off x="2725948" y="5699661"/>
            <a:ext cx="1293332" cy="942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Dikdörtgen 16"/>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51517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laboratuvar power point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171700" y="914400"/>
            <a:ext cx="8610600" cy="13081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i="1" dirty="0" smtClean="0">
                <a:solidFill>
                  <a:srgbClr val="FF0000"/>
                </a:solidFill>
              </a:rPr>
              <a:t>BU TEST NERDE YAPILIYOR?</a:t>
            </a:r>
          </a:p>
          <a:p>
            <a:pPr algn="ctr"/>
            <a:r>
              <a:rPr lang="tr-TR" sz="4400" b="1" i="1" dirty="0" smtClean="0">
                <a:solidFill>
                  <a:srgbClr val="FF0000"/>
                </a:solidFill>
              </a:rPr>
              <a:t>Sistemi  </a:t>
            </a:r>
            <a:endParaRPr lang="tr-TR" sz="4400" b="1" i="1" dirty="0">
              <a:solidFill>
                <a:srgbClr val="FF0000"/>
              </a:solidFill>
            </a:endParaRPr>
          </a:p>
        </p:txBody>
      </p:sp>
    </p:spTree>
    <p:extLst>
      <p:ext uri="{BB962C8B-B14F-4D97-AF65-F5344CB8AC3E}">
        <p14:creationId xmlns:p14="http://schemas.microsoft.com/office/powerpoint/2010/main" val="368083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936750" y="482600"/>
          <a:ext cx="7429500" cy="579438"/>
        </p:xfrm>
        <a:graphic>
          <a:graphicData uri="http://schemas.openxmlformats.org/drawingml/2006/table">
            <a:tbl>
              <a:tblPr/>
              <a:tblGrid>
                <a:gridCol w="7429500">
                  <a:extLst>
                    <a:ext uri="{9D8B030D-6E8A-4147-A177-3AD203B41FA5}">
                      <a16:colId xmlns:a16="http://schemas.microsoft.com/office/drawing/2014/main" val="20000"/>
                    </a:ext>
                  </a:extLst>
                </a:gridCol>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solidFill>
                            <a:srgbClr val="F6182D"/>
                          </a:solidFill>
                        </a:rPr>
                        <a:t>              </a:t>
                      </a:r>
                      <a:endParaRPr lang="tr-TR" sz="1600" b="1" dirty="0" smtClean="0">
                        <a:solidFill>
                          <a:srgbClr val="FF0000"/>
                        </a:solidFill>
                      </a:endParaRPr>
                    </a:p>
                  </a:txBody>
                  <a:tcPr marL="91439" marR="91439" marT="45758" marB="45758">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ikdörtgen 1"/>
          <p:cNvSpPr/>
          <p:nvPr/>
        </p:nvSpPr>
        <p:spPr>
          <a:xfrm>
            <a:off x="1767682" y="415209"/>
            <a:ext cx="8497888" cy="6389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198" name="Dikdörtgen 8"/>
          <p:cNvSpPr>
            <a:spLocks noChangeArrowheads="1"/>
          </p:cNvSpPr>
          <p:nvPr/>
        </p:nvSpPr>
        <p:spPr bwMode="auto">
          <a:xfrm>
            <a:off x="4332289" y="542926"/>
            <a:ext cx="4281487" cy="276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i="1">
                <a:solidFill>
                  <a:srgbClr val="FF5050"/>
                </a:solidFill>
              </a:rPr>
              <a:t>ÇKYS TIBBİ LABORATUVAR TAKİP SİSTEMİ</a:t>
            </a:r>
            <a:endParaRPr lang="tr-TR" altLang="tr-TR" sz="1200" b="1" i="1">
              <a:solidFill>
                <a:srgbClr val="FF5050"/>
              </a:solidFill>
              <a:latin typeface="Arial" panose="020B0604020202020204" pitchFamily="34" charset="0"/>
            </a:endParaRPr>
          </a:p>
        </p:txBody>
      </p:sp>
      <p:cxnSp>
        <p:nvCxnSpPr>
          <p:cNvPr id="11" name="Düz Ok Bağlayıcısı 10"/>
          <p:cNvCxnSpPr/>
          <p:nvPr/>
        </p:nvCxnSpPr>
        <p:spPr>
          <a:xfrm>
            <a:off x="5999163" y="1423989"/>
            <a:ext cx="0" cy="363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5995988" y="2108201"/>
            <a:ext cx="0" cy="327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01" name="Dikdörtgen 27"/>
          <p:cNvSpPr>
            <a:spLocks noChangeArrowheads="1"/>
          </p:cNvSpPr>
          <p:nvPr/>
        </p:nvSpPr>
        <p:spPr bwMode="auto">
          <a:xfrm>
            <a:off x="4151313" y="1857376"/>
            <a:ext cx="462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a:t>TIBBİ BİYOKİMYA, MİKROBİYOLOJİ, PATOLOJİ, DTL LABORATUVARLARI</a:t>
            </a:r>
            <a:r>
              <a:rPr lang="tr-TR" altLang="tr-TR" sz="1200"/>
              <a:t> .</a:t>
            </a:r>
          </a:p>
        </p:txBody>
      </p:sp>
      <p:sp>
        <p:nvSpPr>
          <p:cNvPr id="8202" name="Dikdörtgen 31"/>
          <p:cNvSpPr>
            <a:spLocks noChangeArrowheads="1"/>
          </p:cNvSpPr>
          <p:nvPr/>
        </p:nvSpPr>
        <p:spPr bwMode="auto">
          <a:xfrm>
            <a:off x="8940801" y="2727325"/>
            <a:ext cx="1287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dirty="0" smtClean="0"/>
              <a:t>Bu test nerde yapılıyor </a:t>
            </a:r>
          </a:p>
          <a:p>
            <a:pPr>
              <a:spcBef>
                <a:spcPct val="0"/>
              </a:spcBef>
              <a:buFontTx/>
              <a:buNone/>
            </a:pPr>
            <a:r>
              <a:rPr lang="tr-TR" altLang="tr-TR" sz="1200" b="1" dirty="0" smtClean="0"/>
              <a:t>Sistemi  </a:t>
            </a:r>
            <a:endParaRPr lang="tr-TR" altLang="tr-TR" sz="1200" b="1" dirty="0"/>
          </a:p>
        </p:txBody>
      </p:sp>
      <p:cxnSp>
        <p:nvCxnSpPr>
          <p:cNvPr id="45" name="Düz Ok Bağlayıcısı 44"/>
          <p:cNvCxnSpPr/>
          <p:nvPr/>
        </p:nvCxnSpPr>
        <p:spPr>
          <a:xfrm>
            <a:off x="2547938" y="2435226"/>
            <a:ext cx="0" cy="322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04" name="İçerik Yer Tutucusu 4"/>
          <p:cNvPicPr>
            <a:picLocks noChangeAspect="1"/>
          </p:cNvPicPr>
          <p:nvPr/>
        </p:nvPicPr>
        <p:blipFill>
          <a:blip r:embed="rId3">
            <a:extLst>
              <a:ext uri="{28A0092B-C50C-407E-A947-70E740481C1C}">
                <a14:useLocalDpi xmlns:a14="http://schemas.microsoft.com/office/drawing/2010/main" val="0"/>
              </a:ext>
            </a:extLst>
          </a:blip>
          <a:srcRect r="32353"/>
          <a:stretch>
            <a:fillRect/>
          </a:stretch>
        </p:blipFill>
        <p:spPr bwMode="auto">
          <a:xfrm>
            <a:off x="2293939" y="4606925"/>
            <a:ext cx="74453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Düz Bağlayıcı 7"/>
          <p:cNvCxnSpPr/>
          <p:nvPr/>
        </p:nvCxnSpPr>
        <p:spPr>
          <a:xfrm>
            <a:off x="2538414" y="2427288"/>
            <a:ext cx="694213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p:nvPr/>
        </p:nvCxnSpPr>
        <p:spPr>
          <a:xfrm>
            <a:off x="4511675" y="2435226"/>
            <a:ext cx="0" cy="320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07" name="Dikdörtgen 31"/>
          <p:cNvSpPr>
            <a:spLocks noChangeArrowheads="1"/>
          </p:cNvSpPr>
          <p:nvPr/>
        </p:nvSpPr>
        <p:spPr bwMode="auto">
          <a:xfrm>
            <a:off x="4008438" y="2840038"/>
            <a:ext cx="1363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u="sng"/>
              <a:t>Kurum tipine göre </a:t>
            </a:r>
            <a:r>
              <a:rPr lang="tr-TR" altLang="tr-TR" sz="1200" b="1"/>
              <a:t>(kamu, üni., hsl. v.s) lab. Sayılarının belirlenmesi </a:t>
            </a:r>
          </a:p>
        </p:txBody>
      </p:sp>
      <p:sp>
        <p:nvSpPr>
          <p:cNvPr id="8208" name="Dikdörtgen 31"/>
          <p:cNvSpPr>
            <a:spLocks noChangeArrowheads="1"/>
          </p:cNvSpPr>
          <p:nvPr/>
        </p:nvSpPr>
        <p:spPr bwMode="auto">
          <a:xfrm>
            <a:off x="5699126" y="2879726"/>
            <a:ext cx="1363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a:t>Lab. </a:t>
            </a:r>
            <a:r>
              <a:rPr lang="tr-TR" altLang="tr-TR" sz="1200" b="1" u="sng"/>
              <a:t>cihaz ve test </a:t>
            </a:r>
            <a:r>
              <a:rPr lang="tr-TR" altLang="tr-TR" sz="1200" b="1"/>
              <a:t>listesinin belirlenmesi </a:t>
            </a:r>
          </a:p>
        </p:txBody>
      </p:sp>
      <p:cxnSp>
        <p:nvCxnSpPr>
          <p:cNvPr id="53" name="Düz Ok Bağlayıcısı 52"/>
          <p:cNvCxnSpPr/>
          <p:nvPr/>
        </p:nvCxnSpPr>
        <p:spPr>
          <a:xfrm>
            <a:off x="6240463" y="2435226"/>
            <a:ext cx="0" cy="322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p:nvPr/>
        </p:nvCxnSpPr>
        <p:spPr>
          <a:xfrm>
            <a:off x="7824788" y="2435226"/>
            <a:ext cx="0" cy="320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11" name="Dikdörtgen 31"/>
          <p:cNvSpPr>
            <a:spLocks noChangeArrowheads="1"/>
          </p:cNvSpPr>
          <p:nvPr/>
        </p:nvSpPr>
        <p:spPr bwMode="auto">
          <a:xfrm>
            <a:off x="7250113" y="2847975"/>
            <a:ext cx="13636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a:t>1. </a:t>
            </a:r>
            <a:r>
              <a:rPr lang="tr-TR" altLang="tr-TR" sz="1200" b="1" u="sng"/>
              <a:t>Gözetimli</a:t>
            </a:r>
            <a:r>
              <a:rPr lang="tr-TR" altLang="tr-TR" sz="1200" b="1"/>
              <a:t> hizmet lab. sayısı ve konumu (kurum içi, kurum dışı)</a:t>
            </a:r>
          </a:p>
          <a:p>
            <a:pPr>
              <a:spcBef>
                <a:spcPct val="0"/>
              </a:spcBef>
              <a:buFontTx/>
              <a:buNone/>
            </a:pPr>
            <a:r>
              <a:rPr lang="tr-TR" altLang="tr-TR" sz="1200" b="1"/>
              <a:t>2. </a:t>
            </a:r>
            <a:r>
              <a:rPr lang="tr-TR" altLang="tr-TR" sz="1200" b="1" u="sng"/>
              <a:t>Klinik servis </a:t>
            </a:r>
            <a:r>
              <a:rPr lang="tr-TR" altLang="tr-TR" sz="1200" b="1"/>
              <a:t>test lab. sayısı ve konumu </a:t>
            </a:r>
          </a:p>
        </p:txBody>
      </p:sp>
      <p:cxnSp>
        <p:nvCxnSpPr>
          <p:cNvPr id="56" name="Düz Ok Bağlayıcısı 55"/>
          <p:cNvCxnSpPr/>
          <p:nvPr/>
        </p:nvCxnSpPr>
        <p:spPr>
          <a:xfrm>
            <a:off x="9480550" y="2427288"/>
            <a:ext cx="0" cy="322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13" name="Dikdörtgen 31"/>
          <p:cNvSpPr>
            <a:spLocks noChangeArrowheads="1"/>
          </p:cNvSpPr>
          <p:nvPr/>
        </p:nvSpPr>
        <p:spPr bwMode="auto">
          <a:xfrm>
            <a:off x="2270125" y="2847976"/>
            <a:ext cx="1289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b="1"/>
              <a:t>İllerdeki laboratuvarların</a:t>
            </a:r>
          </a:p>
          <a:p>
            <a:pPr>
              <a:spcBef>
                <a:spcPct val="0"/>
              </a:spcBef>
              <a:buFontTx/>
              <a:buNone/>
            </a:pPr>
            <a:r>
              <a:rPr lang="tr-TR" altLang="tr-TR" sz="1200" b="1" u="sng"/>
              <a:t>uzmanlık dalına </a:t>
            </a:r>
            <a:r>
              <a:rPr lang="tr-TR" altLang="tr-TR" sz="1200" b="1"/>
              <a:t>göre  sayılarının belirlenmesi </a:t>
            </a:r>
          </a:p>
        </p:txBody>
      </p:sp>
      <p:sp>
        <p:nvSpPr>
          <p:cNvPr id="20" name="Yay 19"/>
          <p:cNvSpPr/>
          <p:nvPr/>
        </p:nvSpPr>
        <p:spPr>
          <a:xfrm>
            <a:off x="8732839" y="2686051"/>
            <a:ext cx="1417637" cy="752475"/>
          </a:xfrm>
          <a:prstGeom prst="arc">
            <a:avLst>
              <a:gd name="adj1" fmla="val 16200000"/>
              <a:gd name="adj2" fmla="val 1600553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Tree>
    <p:extLst>
      <p:ext uri="{BB962C8B-B14F-4D97-AF65-F5344CB8AC3E}">
        <p14:creationId xmlns:p14="http://schemas.microsoft.com/office/powerpoint/2010/main" val="3282263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87079" y="1095152"/>
            <a:ext cx="3957118" cy="5762847"/>
          </a:xfrm>
          <a:prstGeom prst="rect">
            <a:avLst/>
          </a:prstGeom>
        </p:spPr>
      </p:pic>
      <p:sp>
        <p:nvSpPr>
          <p:cNvPr id="5" name="Dikdörtgen 4"/>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p:cNvSpPr txBox="1">
            <a:spLocks/>
          </p:cNvSpPr>
          <p:nvPr/>
        </p:nvSpPr>
        <p:spPr>
          <a:xfrm>
            <a:off x="1854068" y="276990"/>
            <a:ext cx="8498035" cy="647497"/>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000" b="1" u="sng" dirty="0" smtClean="0">
                <a:solidFill>
                  <a:srgbClr val="C00000"/>
                </a:solidFill>
                <a:cs typeface="Arial" panose="020B0604020202020204" pitchFamily="34" charset="0"/>
              </a:rPr>
              <a:t>BU TEST NERDE YAPILIYOR?</a:t>
            </a:r>
            <a:br>
              <a:rPr lang="tr-TR" altLang="tr-TR" sz="2000" b="1" u="sng" dirty="0" smtClean="0">
                <a:solidFill>
                  <a:srgbClr val="C00000"/>
                </a:solidFill>
                <a:cs typeface="Arial" panose="020B0604020202020204" pitchFamily="34" charset="0"/>
              </a:rPr>
            </a:br>
            <a:r>
              <a:rPr lang="tr-TR" altLang="tr-TR" sz="2000" b="1" dirty="0" smtClean="0">
                <a:solidFill>
                  <a:srgbClr val="C00000"/>
                </a:solidFill>
                <a:cs typeface="Arial" panose="020B0604020202020204" pitchFamily="34" charset="0"/>
              </a:rPr>
              <a:t>SİSTEMİ AÇILDI</a:t>
            </a:r>
            <a:endParaRPr lang="tr-TR" altLang="tr-TR" sz="2000" b="1" dirty="0">
              <a:solidFill>
                <a:srgbClr val="C00000"/>
              </a:solidFill>
              <a:cs typeface="Arial" panose="020B0604020202020204" pitchFamily="34" charset="0"/>
            </a:endParaRPr>
          </a:p>
        </p:txBody>
      </p:sp>
      <p:pic>
        <p:nvPicPr>
          <p:cNvPr id="8" name="Resim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7320" y="1095152"/>
            <a:ext cx="7677508" cy="563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497896" y="3717567"/>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Oval 9"/>
          <p:cNvSpPr/>
          <p:nvPr/>
        </p:nvSpPr>
        <p:spPr>
          <a:xfrm>
            <a:off x="8447463" y="3737815"/>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Oval 10"/>
          <p:cNvSpPr/>
          <p:nvPr/>
        </p:nvSpPr>
        <p:spPr>
          <a:xfrm>
            <a:off x="9377767" y="3718375"/>
            <a:ext cx="1344867"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Oval 11"/>
          <p:cNvSpPr/>
          <p:nvPr/>
        </p:nvSpPr>
        <p:spPr>
          <a:xfrm>
            <a:off x="10756946" y="3732212"/>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Oval 12"/>
          <p:cNvSpPr/>
          <p:nvPr/>
        </p:nvSpPr>
        <p:spPr>
          <a:xfrm>
            <a:off x="8441142" y="4466836"/>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Oval 13"/>
          <p:cNvSpPr/>
          <p:nvPr/>
        </p:nvSpPr>
        <p:spPr>
          <a:xfrm>
            <a:off x="4548329" y="3732213"/>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Oval 14"/>
          <p:cNvSpPr/>
          <p:nvPr/>
        </p:nvSpPr>
        <p:spPr>
          <a:xfrm>
            <a:off x="8439699" y="5744588"/>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Oval 15"/>
          <p:cNvSpPr/>
          <p:nvPr/>
        </p:nvSpPr>
        <p:spPr>
          <a:xfrm>
            <a:off x="9384088" y="4296171"/>
            <a:ext cx="1372858" cy="282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Oval 16"/>
          <p:cNvSpPr/>
          <p:nvPr/>
        </p:nvSpPr>
        <p:spPr>
          <a:xfrm>
            <a:off x="9483126" y="6477793"/>
            <a:ext cx="127382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Oval 17"/>
          <p:cNvSpPr/>
          <p:nvPr/>
        </p:nvSpPr>
        <p:spPr>
          <a:xfrm>
            <a:off x="6966208" y="1996617"/>
            <a:ext cx="2609113"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815802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arÄ± etiket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sarÄ± etiket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sarÄ± etike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stretch>
            <a:fillRect/>
          </a:stretch>
        </p:blipFill>
        <p:spPr>
          <a:xfrm>
            <a:off x="955049" y="1948737"/>
            <a:ext cx="2453149" cy="2464101"/>
          </a:xfrm>
          <a:prstGeom prst="rect">
            <a:avLst/>
          </a:prstGeom>
        </p:spPr>
      </p:pic>
      <p:pic>
        <p:nvPicPr>
          <p:cNvPr id="8" name="Picture 2" descr="sor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368" y="465138"/>
            <a:ext cx="42005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2"/>
          <a:stretch>
            <a:fillRect/>
          </a:stretch>
        </p:blipFill>
        <p:spPr>
          <a:xfrm>
            <a:off x="4305968" y="1674647"/>
            <a:ext cx="2453149" cy="2464101"/>
          </a:xfrm>
          <a:prstGeom prst="rect">
            <a:avLst/>
          </a:prstGeom>
        </p:spPr>
      </p:pic>
      <p:sp>
        <p:nvSpPr>
          <p:cNvPr id="10" name="Dikdörtgen 9"/>
          <p:cNvSpPr/>
          <p:nvPr/>
        </p:nvSpPr>
        <p:spPr>
          <a:xfrm>
            <a:off x="1511893" y="2440301"/>
            <a:ext cx="1477114" cy="1815882"/>
          </a:xfrm>
          <a:prstGeom prst="rect">
            <a:avLst/>
          </a:prstGeom>
        </p:spPr>
        <p:txBody>
          <a:bodyPr wrap="square">
            <a:spAutoFit/>
          </a:bodyPr>
          <a:lstStyle/>
          <a:p>
            <a:r>
              <a:rPr lang="tr-TR" sz="2800" b="1" dirty="0" smtClean="0">
                <a:latin typeface="Blackadder ITC" panose="04020505051007020D02" pitchFamily="82" charset="0"/>
              </a:rPr>
              <a:t>Sahaya duyuru yapıldı mı?</a:t>
            </a:r>
            <a:endParaRPr lang="tr-TR" sz="2800" b="1" dirty="0">
              <a:latin typeface="Blackadder ITC" panose="04020505051007020D02" pitchFamily="82" charset="0"/>
            </a:endParaRPr>
          </a:p>
        </p:txBody>
      </p:sp>
      <p:sp>
        <p:nvSpPr>
          <p:cNvPr id="11" name="Dikdörtgen 10"/>
          <p:cNvSpPr/>
          <p:nvPr/>
        </p:nvSpPr>
        <p:spPr>
          <a:xfrm>
            <a:off x="4799724" y="2332569"/>
            <a:ext cx="1735814" cy="1384995"/>
          </a:xfrm>
          <a:prstGeom prst="rect">
            <a:avLst/>
          </a:prstGeom>
        </p:spPr>
        <p:txBody>
          <a:bodyPr wrap="square">
            <a:spAutoFit/>
          </a:bodyPr>
          <a:lstStyle/>
          <a:p>
            <a:r>
              <a:rPr lang="tr-TR" sz="2800" b="1" dirty="0" smtClean="0">
                <a:latin typeface="Blackadder ITC" panose="04020505051007020D02" pitchFamily="82" charset="0"/>
              </a:rPr>
              <a:t>Sistemi kimler görebiliyor?</a:t>
            </a:r>
            <a:endParaRPr lang="tr-TR" sz="2800" b="1" dirty="0">
              <a:latin typeface="Blackadder ITC" panose="04020505051007020D02" pitchFamily="82" charset="0"/>
            </a:endParaRPr>
          </a:p>
        </p:txBody>
      </p:sp>
      <p:pic>
        <p:nvPicPr>
          <p:cNvPr id="12" name="Resim 11"/>
          <p:cNvPicPr>
            <a:picLocks noChangeAspect="1"/>
          </p:cNvPicPr>
          <p:nvPr/>
        </p:nvPicPr>
        <p:blipFill>
          <a:blip r:embed="rId2"/>
          <a:stretch>
            <a:fillRect/>
          </a:stretch>
        </p:blipFill>
        <p:spPr>
          <a:xfrm>
            <a:off x="7656887" y="1622802"/>
            <a:ext cx="2617823" cy="2629510"/>
          </a:xfrm>
          <a:prstGeom prst="rect">
            <a:avLst/>
          </a:prstGeom>
        </p:spPr>
      </p:pic>
      <p:sp>
        <p:nvSpPr>
          <p:cNvPr id="13" name="Dikdörtgen 12"/>
          <p:cNvSpPr/>
          <p:nvPr/>
        </p:nvSpPr>
        <p:spPr>
          <a:xfrm>
            <a:off x="7891315" y="2162356"/>
            <a:ext cx="2130960" cy="1815882"/>
          </a:xfrm>
          <a:prstGeom prst="rect">
            <a:avLst/>
          </a:prstGeom>
        </p:spPr>
        <p:txBody>
          <a:bodyPr wrap="square">
            <a:spAutoFit/>
          </a:bodyPr>
          <a:lstStyle/>
          <a:p>
            <a:r>
              <a:rPr lang="tr-TR" sz="2800" b="1" dirty="0" smtClean="0">
                <a:latin typeface="Blackadder ITC" panose="04020505051007020D02" pitchFamily="82" charset="0"/>
              </a:rPr>
              <a:t>Tüm tetkikler dahil mı?</a:t>
            </a:r>
          </a:p>
          <a:p>
            <a:r>
              <a:rPr lang="tr-TR" sz="2800" b="1" dirty="0" smtClean="0">
                <a:latin typeface="Blackadder ITC" panose="04020505051007020D02" pitchFamily="82" charset="0"/>
              </a:rPr>
              <a:t>Sutta kodu </a:t>
            </a:r>
            <a:r>
              <a:rPr lang="tr-TR" sz="2800" b="1" dirty="0" err="1" smtClean="0">
                <a:latin typeface="Blackadder ITC" panose="04020505051007020D02" pitchFamily="82" charset="0"/>
              </a:rPr>
              <a:t>olanlarmı</a:t>
            </a:r>
            <a:r>
              <a:rPr lang="tr-TR" sz="2800" b="1" dirty="0" smtClean="0">
                <a:latin typeface="Blackadder ITC" panose="04020505051007020D02" pitchFamily="82" charset="0"/>
              </a:rPr>
              <a:t> ?</a:t>
            </a:r>
          </a:p>
        </p:txBody>
      </p:sp>
      <p:pic>
        <p:nvPicPr>
          <p:cNvPr id="16" name="Resim 15"/>
          <p:cNvPicPr>
            <a:picLocks noChangeAspect="1"/>
          </p:cNvPicPr>
          <p:nvPr/>
        </p:nvPicPr>
        <p:blipFill>
          <a:blip r:embed="rId2"/>
          <a:stretch>
            <a:fillRect/>
          </a:stretch>
        </p:blipFill>
        <p:spPr>
          <a:xfrm>
            <a:off x="730241" y="4393899"/>
            <a:ext cx="2453149" cy="2464101"/>
          </a:xfrm>
          <a:prstGeom prst="rect">
            <a:avLst/>
          </a:prstGeom>
        </p:spPr>
      </p:pic>
      <p:pic>
        <p:nvPicPr>
          <p:cNvPr id="18" name="Resim 17"/>
          <p:cNvPicPr>
            <a:picLocks noChangeAspect="1"/>
          </p:cNvPicPr>
          <p:nvPr/>
        </p:nvPicPr>
        <p:blipFill>
          <a:blip r:embed="rId2"/>
          <a:stretch>
            <a:fillRect/>
          </a:stretch>
        </p:blipFill>
        <p:spPr>
          <a:xfrm>
            <a:off x="4219928" y="4375486"/>
            <a:ext cx="2713507" cy="2464101"/>
          </a:xfrm>
          <a:prstGeom prst="rect">
            <a:avLst/>
          </a:prstGeom>
        </p:spPr>
      </p:pic>
      <p:sp>
        <p:nvSpPr>
          <p:cNvPr id="19" name="Dikdörtgen 18"/>
          <p:cNvSpPr/>
          <p:nvPr/>
        </p:nvSpPr>
        <p:spPr>
          <a:xfrm>
            <a:off x="955050" y="5112775"/>
            <a:ext cx="2033957" cy="1238864"/>
          </a:xfrm>
          <a:prstGeom prst="rect">
            <a:avLst/>
          </a:prstGeom>
        </p:spPr>
        <p:txBody>
          <a:bodyPr wrap="square">
            <a:spAutoFit/>
          </a:bodyPr>
          <a:lstStyle/>
          <a:p>
            <a:r>
              <a:rPr lang="tr-TR" sz="2400" b="1" dirty="0">
                <a:latin typeface="Blackadder ITC" panose="04020505051007020D02" pitchFamily="82" charset="0"/>
              </a:rPr>
              <a:t>Sistemin güncellenmesinde kim sorumlu</a:t>
            </a:r>
            <a:endParaRPr lang="tr-TR" sz="2400" dirty="0"/>
          </a:p>
        </p:txBody>
      </p:sp>
      <p:pic>
        <p:nvPicPr>
          <p:cNvPr id="20" name="Resim 19"/>
          <p:cNvPicPr>
            <a:picLocks noChangeAspect="1"/>
          </p:cNvPicPr>
          <p:nvPr/>
        </p:nvPicPr>
        <p:blipFill>
          <a:blip r:embed="rId2"/>
          <a:stretch>
            <a:fillRect/>
          </a:stretch>
        </p:blipFill>
        <p:spPr>
          <a:xfrm>
            <a:off x="7891315" y="4171357"/>
            <a:ext cx="3034991" cy="2464101"/>
          </a:xfrm>
          <a:prstGeom prst="rect">
            <a:avLst/>
          </a:prstGeom>
        </p:spPr>
      </p:pic>
      <p:sp>
        <p:nvSpPr>
          <p:cNvPr id="21" name="Dikdörtgen 20"/>
          <p:cNvSpPr/>
          <p:nvPr/>
        </p:nvSpPr>
        <p:spPr>
          <a:xfrm>
            <a:off x="4635343" y="5015669"/>
            <a:ext cx="1906643" cy="1200329"/>
          </a:xfrm>
          <a:prstGeom prst="rect">
            <a:avLst/>
          </a:prstGeom>
        </p:spPr>
        <p:txBody>
          <a:bodyPr wrap="square">
            <a:spAutoFit/>
          </a:bodyPr>
          <a:lstStyle/>
          <a:p>
            <a:r>
              <a:rPr lang="tr-TR" sz="2400" b="1" dirty="0">
                <a:latin typeface="Blackadder ITC" panose="04020505051007020D02" pitchFamily="82" charset="0"/>
              </a:rPr>
              <a:t>Sistemle ilgili </a:t>
            </a:r>
            <a:r>
              <a:rPr lang="tr-TR" sz="2400" b="1" dirty="0" smtClean="0">
                <a:latin typeface="Blackadder ITC" panose="04020505051007020D02" pitchFamily="82" charset="0"/>
              </a:rPr>
              <a:t>sorunumuz </a:t>
            </a:r>
            <a:r>
              <a:rPr lang="tr-TR" sz="2400" b="1" dirty="0">
                <a:latin typeface="Blackadder ITC" panose="04020505051007020D02" pitchFamily="82" charset="0"/>
              </a:rPr>
              <a:t>varsa ne yapmalıyız</a:t>
            </a:r>
            <a:endParaRPr lang="tr-TR" sz="2400" dirty="0"/>
          </a:p>
        </p:txBody>
      </p:sp>
      <p:sp>
        <p:nvSpPr>
          <p:cNvPr id="22" name="Dikdörtgen 21"/>
          <p:cNvSpPr/>
          <p:nvPr/>
        </p:nvSpPr>
        <p:spPr>
          <a:xfrm>
            <a:off x="8337767" y="4646338"/>
            <a:ext cx="2396011" cy="1569660"/>
          </a:xfrm>
          <a:prstGeom prst="rect">
            <a:avLst/>
          </a:prstGeom>
        </p:spPr>
        <p:txBody>
          <a:bodyPr wrap="square">
            <a:spAutoFit/>
          </a:bodyPr>
          <a:lstStyle/>
          <a:p>
            <a:r>
              <a:rPr lang="tr-TR" sz="2400" b="1" dirty="0">
                <a:latin typeface="Blackadder ITC" panose="04020505051007020D02" pitchFamily="82" charset="0"/>
              </a:rPr>
              <a:t>özeller bu sisteme dahil </a:t>
            </a:r>
            <a:r>
              <a:rPr lang="tr-TR" sz="2400" b="1" dirty="0" err="1">
                <a:latin typeface="Blackadder ITC" panose="04020505051007020D02" pitchFamily="82" charset="0"/>
              </a:rPr>
              <a:t>değilmi</a:t>
            </a:r>
            <a:r>
              <a:rPr lang="tr-TR" sz="2400" b="1" dirty="0">
                <a:latin typeface="Blackadder ITC" panose="04020505051007020D02" pitchFamily="82" charset="0"/>
              </a:rPr>
              <a:t>? Dahilse biz neden görmüyoruz?</a:t>
            </a:r>
          </a:p>
        </p:txBody>
      </p:sp>
    </p:spTree>
    <p:extLst>
      <p:ext uri="{BB962C8B-B14F-4D97-AF65-F5344CB8AC3E}">
        <p14:creationId xmlns:p14="http://schemas.microsoft.com/office/powerpoint/2010/main" val="52507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75057" y="1039871"/>
            <a:ext cx="3433149" cy="3425290"/>
          </a:xfrm>
          <a:prstGeom prst="rect">
            <a:avLst/>
          </a:prstGeom>
        </p:spPr>
      </p:pic>
      <p:pic>
        <p:nvPicPr>
          <p:cNvPr id="3" name="Picture 2" descr="sor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549" y="180003"/>
            <a:ext cx="4200525"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172399" y="1872575"/>
            <a:ext cx="2615381" cy="1591227"/>
          </a:xfrm>
          <a:prstGeom prst="rect">
            <a:avLst/>
          </a:prstGeom>
        </p:spPr>
        <p:txBody>
          <a:bodyPr wrap="square">
            <a:spAutoFit/>
          </a:bodyPr>
          <a:lstStyle/>
          <a:p>
            <a:r>
              <a:rPr lang="tr-TR" sz="2400" b="1" dirty="0" smtClean="0">
                <a:latin typeface="Blackadder ITC" panose="04020505051007020D02" pitchFamily="82" charset="0"/>
              </a:rPr>
              <a:t>Kendi ilimizdeki kamu hastanelerimizde tetkikler görünmüyorsa ne yapmalıyım?</a:t>
            </a:r>
            <a:endParaRPr lang="tr-TR" sz="2400" b="1" dirty="0">
              <a:latin typeface="Blackadder ITC" panose="04020505051007020D02" pitchFamily="82" charset="0"/>
            </a:endParaRPr>
          </a:p>
        </p:txBody>
      </p:sp>
      <p:sp>
        <p:nvSpPr>
          <p:cNvPr id="11" name="Dikdörtgen 10"/>
          <p:cNvSpPr/>
          <p:nvPr/>
        </p:nvSpPr>
        <p:spPr>
          <a:xfrm>
            <a:off x="3962400" y="3758554"/>
            <a:ext cx="1435510" cy="1413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b="1" dirty="0">
              <a:solidFill>
                <a:schemeClr val="tx1"/>
              </a:solidFill>
              <a:latin typeface="Blackadder ITC" panose="04020505051007020D02" pitchFamily="82" charset="0"/>
            </a:endParaRPr>
          </a:p>
        </p:txBody>
      </p:sp>
      <p:pic>
        <p:nvPicPr>
          <p:cNvPr id="13" name="Resim 12"/>
          <p:cNvPicPr>
            <a:picLocks noChangeAspect="1"/>
          </p:cNvPicPr>
          <p:nvPr/>
        </p:nvPicPr>
        <p:blipFill>
          <a:blip r:embed="rId2"/>
          <a:stretch>
            <a:fillRect/>
          </a:stretch>
        </p:blipFill>
        <p:spPr>
          <a:xfrm>
            <a:off x="7511846" y="1039871"/>
            <a:ext cx="3064246" cy="3030653"/>
          </a:xfrm>
          <a:prstGeom prst="rect">
            <a:avLst/>
          </a:prstGeom>
        </p:spPr>
      </p:pic>
      <p:sp>
        <p:nvSpPr>
          <p:cNvPr id="14" name="Dikdörtgen 13"/>
          <p:cNvSpPr/>
          <p:nvPr/>
        </p:nvSpPr>
        <p:spPr>
          <a:xfrm>
            <a:off x="127820" y="4465161"/>
            <a:ext cx="6096000" cy="2308324"/>
          </a:xfrm>
          <a:prstGeom prst="rect">
            <a:avLst/>
          </a:prstGeom>
        </p:spPr>
        <p:txBody>
          <a:bodyPr>
            <a:spAutoFit/>
          </a:bodyPr>
          <a:lstStyle/>
          <a:p>
            <a:pPr marL="285750" indent="-285750">
              <a:buFont typeface="Arial" panose="020B0604020202020204" pitchFamily="34" charset="0"/>
              <a:buChar char="•"/>
            </a:pPr>
            <a:r>
              <a:rPr lang="tr-TR" b="1" dirty="0" smtClean="0"/>
              <a:t>Sisteme giriş yapmak için ilgili Kurumun </a:t>
            </a:r>
            <a:r>
              <a:rPr lang="tr-TR" b="1" dirty="0" err="1" smtClean="0"/>
              <a:t>lab</a:t>
            </a:r>
            <a:r>
              <a:rPr lang="tr-TR" b="1" dirty="0" smtClean="0"/>
              <a:t>. ruhsatlı/gözetimli/klinik servis </a:t>
            </a:r>
            <a:r>
              <a:rPr lang="tr-TR" b="1" dirty="0" err="1" smtClean="0"/>
              <a:t>tets</a:t>
            </a:r>
            <a:r>
              <a:rPr lang="tr-TR" b="1" dirty="0" smtClean="0"/>
              <a:t> kapsamında </a:t>
            </a:r>
            <a:r>
              <a:rPr lang="tr-TR" b="1" dirty="0" err="1" smtClean="0"/>
              <a:t>olmalı.Kontrol</a:t>
            </a:r>
            <a:r>
              <a:rPr lang="tr-TR" b="1" dirty="0" smtClean="0"/>
              <a:t> </a:t>
            </a:r>
            <a:r>
              <a:rPr lang="tr-TR" b="1" dirty="0" err="1" smtClean="0"/>
              <a:t>ediniz.bunlar</a:t>
            </a:r>
            <a:r>
              <a:rPr lang="tr-TR" b="1" dirty="0" smtClean="0"/>
              <a:t> dışında ise ruhsatsızsınız.</a:t>
            </a:r>
          </a:p>
          <a:p>
            <a:pPr marL="285750" indent="-285750">
              <a:buFont typeface="Arial" panose="020B0604020202020204" pitchFamily="34" charset="0"/>
              <a:buChar char="•"/>
            </a:pPr>
            <a:endParaRPr lang="tr-TR" b="1" dirty="0" smtClean="0"/>
          </a:p>
          <a:p>
            <a:pPr marL="285750" indent="-285750">
              <a:buFont typeface="Arial" panose="020B0604020202020204" pitchFamily="34" charset="0"/>
              <a:buChar char="•"/>
            </a:pPr>
            <a:r>
              <a:rPr lang="tr-TR" b="1" dirty="0" smtClean="0"/>
              <a:t>Bakanlık tarafından Sağlık müdürlüklerine, </a:t>
            </a:r>
            <a:r>
              <a:rPr lang="tr-TR" b="1" dirty="0" err="1" smtClean="0"/>
              <a:t>lab.çkys</a:t>
            </a:r>
            <a:r>
              <a:rPr lang="tr-TR" b="1" dirty="0" smtClean="0"/>
              <a:t> sistemine giriş yapılması için kişiler yetkilendirilmiştir. bu kişiler </a:t>
            </a:r>
            <a:r>
              <a:rPr lang="tr-TR" b="1" dirty="0" err="1" smtClean="0"/>
              <a:t>lab</a:t>
            </a:r>
            <a:r>
              <a:rPr lang="tr-TR" b="1" dirty="0" smtClean="0"/>
              <a:t>. birim sorumlusuna tetkik ve cihaz listesi girişi için yetki verir.</a:t>
            </a:r>
            <a:endParaRPr lang="tr-TR" b="1" dirty="0"/>
          </a:p>
        </p:txBody>
      </p:sp>
      <p:sp>
        <p:nvSpPr>
          <p:cNvPr id="15" name="Dikdörtgen 14"/>
          <p:cNvSpPr/>
          <p:nvPr/>
        </p:nvSpPr>
        <p:spPr>
          <a:xfrm>
            <a:off x="8023122" y="1872575"/>
            <a:ext cx="2025445" cy="1591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Blackadder ITC" panose="04020505051007020D02" pitchFamily="82" charset="0"/>
              </a:rPr>
              <a:t>Sağlık müdürlükten ne istiyorsunuz?</a:t>
            </a:r>
            <a:endParaRPr lang="tr-TR" sz="2400" b="1" dirty="0">
              <a:solidFill>
                <a:schemeClr val="tx1"/>
              </a:solidFill>
              <a:latin typeface="Blackadder ITC" panose="04020505051007020D02" pitchFamily="82" charset="0"/>
            </a:endParaRPr>
          </a:p>
        </p:txBody>
      </p:sp>
      <p:sp>
        <p:nvSpPr>
          <p:cNvPr id="16" name="Dikdörtgen 15"/>
          <p:cNvSpPr/>
          <p:nvPr/>
        </p:nvSpPr>
        <p:spPr>
          <a:xfrm>
            <a:off x="6019499" y="4070524"/>
            <a:ext cx="6096000" cy="2585323"/>
          </a:xfrm>
          <a:prstGeom prst="rect">
            <a:avLst/>
          </a:prstGeom>
        </p:spPr>
        <p:txBody>
          <a:bodyPr>
            <a:spAutoFit/>
          </a:bodyPr>
          <a:lstStyle/>
          <a:p>
            <a:pPr marL="285750" indent="-285750">
              <a:buFont typeface="Arial" panose="020B0604020202020204" pitchFamily="34" charset="0"/>
              <a:buChar char="•"/>
            </a:pPr>
            <a:r>
              <a:rPr lang="tr-TR" b="1" dirty="0"/>
              <a:t>Müdürlüğün web sayfasında </a:t>
            </a:r>
            <a:r>
              <a:rPr lang="tr-TR" b="1" dirty="0">
                <a:solidFill>
                  <a:srgbClr val="FF0000"/>
                </a:solidFill>
              </a:rPr>
              <a:t>link konulması </a:t>
            </a:r>
            <a:r>
              <a:rPr lang="tr-TR" b="1" dirty="0"/>
              <a:t>ve duyuru yapılması</a:t>
            </a:r>
          </a:p>
          <a:p>
            <a:pPr marL="285750" indent="-285750">
              <a:buFont typeface="Arial" panose="020B0604020202020204" pitchFamily="34" charset="0"/>
              <a:buChar char="•"/>
            </a:pPr>
            <a:r>
              <a:rPr lang="tr-TR" b="1" dirty="0"/>
              <a:t>İlinizdeki sağlık kurumların </a:t>
            </a:r>
            <a:r>
              <a:rPr lang="tr-TR" b="1" dirty="0">
                <a:solidFill>
                  <a:srgbClr val="FF0000"/>
                </a:solidFill>
              </a:rPr>
              <a:t>web sayfasında </a:t>
            </a:r>
            <a:r>
              <a:rPr lang="tr-TR" b="1" dirty="0"/>
              <a:t>duyuru yapılması link konulması </a:t>
            </a:r>
          </a:p>
          <a:p>
            <a:pPr marL="285750" indent="-285750">
              <a:buFont typeface="Arial" panose="020B0604020202020204" pitchFamily="34" charset="0"/>
              <a:buChar char="•"/>
            </a:pPr>
            <a:r>
              <a:rPr lang="tr-TR" b="1" dirty="0"/>
              <a:t>Sisteme </a:t>
            </a:r>
            <a:r>
              <a:rPr lang="tr-TR" b="1" dirty="0">
                <a:solidFill>
                  <a:srgbClr val="FF0000"/>
                </a:solidFill>
              </a:rPr>
              <a:t>örnekleme test girişi yapılarak </a:t>
            </a:r>
            <a:r>
              <a:rPr lang="tr-TR" b="1" dirty="0"/>
              <a:t>ilinizdeki kurumların görünüp görünmediğinin kontrol edilmesi.</a:t>
            </a:r>
          </a:p>
          <a:p>
            <a:pPr marL="285750" indent="-285750">
              <a:buFont typeface="Arial" panose="020B0604020202020204" pitchFamily="34" charset="0"/>
              <a:buChar char="•"/>
            </a:pPr>
            <a:r>
              <a:rPr lang="tr-TR" b="1" dirty="0"/>
              <a:t>Özellikle </a:t>
            </a:r>
            <a:r>
              <a:rPr lang="tr-TR" b="1" dirty="0">
                <a:solidFill>
                  <a:srgbClr val="FF0000"/>
                </a:solidFill>
              </a:rPr>
              <a:t>telefon numaraları eksik </a:t>
            </a:r>
            <a:r>
              <a:rPr lang="tr-TR" b="1" dirty="0"/>
              <a:t>kontrol edilmesi.(mümkünse direk </a:t>
            </a:r>
            <a:r>
              <a:rPr lang="tr-TR" b="1" dirty="0" err="1"/>
              <a:t>lab</a:t>
            </a:r>
            <a:r>
              <a:rPr lang="tr-TR" b="1" dirty="0"/>
              <a:t>. tel </a:t>
            </a:r>
            <a:r>
              <a:rPr lang="tr-TR" b="1" dirty="0" err="1"/>
              <a:t>num.giriş</a:t>
            </a:r>
            <a:r>
              <a:rPr lang="tr-TR" b="1" dirty="0"/>
              <a:t> yapılması</a:t>
            </a:r>
            <a:r>
              <a:rPr lang="tr-TR" b="1" dirty="0" smtClean="0"/>
              <a:t>)</a:t>
            </a:r>
          </a:p>
          <a:p>
            <a:pPr marL="285750" indent="-285750">
              <a:buFont typeface="Arial" panose="020B0604020202020204" pitchFamily="34" charset="0"/>
              <a:buChar char="•"/>
            </a:pPr>
            <a:r>
              <a:rPr lang="tr-TR" b="1" dirty="0" smtClean="0">
                <a:solidFill>
                  <a:srgbClr val="FF0000"/>
                </a:solidFill>
              </a:rPr>
              <a:t>Klinik servis tetkikler eksik</a:t>
            </a:r>
            <a:endParaRPr lang="tr-TR" b="1" dirty="0">
              <a:solidFill>
                <a:srgbClr val="FF0000"/>
              </a:solidFill>
            </a:endParaRPr>
          </a:p>
        </p:txBody>
      </p:sp>
    </p:spTree>
    <p:extLst>
      <p:ext uri="{BB962C8B-B14F-4D97-AF65-F5344CB8AC3E}">
        <p14:creationId xmlns:p14="http://schemas.microsoft.com/office/powerpoint/2010/main" val="339956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5 step diagram powerpoint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8821" t="12956" r="19623" b="10909"/>
          <a:stretch/>
        </p:blipFill>
        <p:spPr bwMode="auto">
          <a:xfrm>
            <a:off x="747252" y="943466"/>
            <a:ext cx="11169445" cy="591453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49592" y="112469"/>
            <a:ext cx="6096000" cy="830997"/>
          </a:xfrm>
          <a:prstGeom prst="rect">
            <a:avLst/>
          </a:prstGeom>
        </p:spPr>
        <p:txBody>
          <a:bodyPr>
            <a:spAutoFit/>
          </a:bodyPr>
          <a:lstStyle/>
          <a:p>
            <a:pPr algn="ctr">
              <a:spcBef>
                <a:spcPct val="0"/>
              </a:spcBef>
            </a:pPr>
            <a:r>
              <a:rPr lang="tr-TR" altLang="tr-TR" sz="2400" dirty="0">
                <a:solidFill>
                  <a:srgbClr val="FF0000"/>
                </a:solidFill>
              </a:rPr>
              <a:t>BU TEST NERDE YAPILIYOR?</a:t>
            </a:r>
          </a:p>
          <a:p>
            <a:pPr algn="ctr">
              <a:spcBef>
                <a:spcPct val="0"/>
              </a:spcBef>
            </a:pPr>
            <a:r>
              <a:rPr lang="tr-TR" altLang="tr-TR" sz="2400" dirty="0" smtClean="0">
                <a:solidFill>
                  <a:srgbClr val="FF0000"/>
                </a:solidFill>
              </a:rPr>
              <a:t>Avantajı </a:t>
            </a:r>
            <a:endParaRPr lang="tr-TR" altLang="tr-TR" sz="2400" dirty="0">
              <a:solidFill>
                <a:srgbClr val="FF0000"/>
              </a:solidFill>
            </a:endParaRPr>
          </a:p>
        </p:txBody>
      </p:sp>
      <p:pic>
        <p:nvPicPr>
          <p:cNvPr id="5" name="Picture 4" descr="saÄlÄ±k bakanlÄ±ÄÄ±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926" y="1562776"/>
            <a:ext cx="1054132" cy="937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2743825" y="1635351"/>
            <a:ext cx="4155058" cy="828136"/>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endParaRPr lang="tr-TR" sz="1400" dirty="0" smtClean="0"/>
          </a:p>
          <a:p>
            <a:r>
              <a:rPr lang="tr-TR" sz="1400" dirty="0" smtClean="0">
                <a:solidFill>
                  <a:schemeClr val="bg1"/>
                </a:solidFill>
              </a:rPr>
              <a:t>Yurtdışına numune transferinin engellenmesi</a:t>
            </a:r>
          </a:p>
        </p:txBody>
      </p:sp>
      <p:sp>
        <p:nvSpPr>
          <p:cNvPr id="7" name="Dikdörtgen 6"/>
          <p:cNvSpPr/>
          <p:nvPr/>
        </p:nvSpPr>
        <p:spPr>
          <a:xfrm>
            <a:off x="2716371" y="2685242"/>
            <a:ext cx="4366592" cy="828136"/>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endParaRPr lang="tr-TR" dirty="0" smtClean="0"/>
          </a:p>
          <a:p>
            <a:r>
              <a:rPr lang="tr-TR" dirty="0" smtClean="0">
                <a:solidFill>
                  <a:schemeClr val="tx1"/>
                </a:solidFill>
              </a:rPr>
              <a:t>Özellerle anlaşma yapılması</a:t>
            </a:r>
            <a:endParaRPr lang="tr-TR" dirty="0">
              <a:solidFill>
                <a:schemeClr val="tx1"/>
              </a:solidFill>
            </a:endParaRPr>
          </a:p>
        </p:txBody>
      </p:sp>
      <p:sp>
        <p:nvSpPr>
          <p:cNvPr id="8" name="Dikdörtgen 7"/>
          <p:cNvSpPr/>
          <p:nvPr/>
        </p:nvSpPr>
        <p:spPr>
          <a:xfrm>
            <a:off x="2638058" y="3771894"/>
            <a:ext cx="4366592" cy="828136"/>
          </a:xfrm>
          <a:prstGeom prst="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r>
              <a:rPr lang="tr-TR" dirty="0" smtClean="0">
                <a:solidFill>
                  <a:schemeClr val="tx1"/>
                </a:solidFill>
              </a:rPr>
              <a:t>Hastayı en yakın sağlık kuruluşuna yönlendirme</a:t>
            </a:r>
            <a:endParaRPr lang="tr-TR" dirty="0">
              <a:solidFill>
                <a:schemeClr val="tx1"/>
              </a:solidFill>
            </a:endParaRPr>
          </a:p>
        </p:txBody>
      </p:sp>
      <p:sp>
        <p:nvSpPr>
          <p:cNvPr id="9" name="Dikdörtgen 8"/>
          <p:cNvSpPr/>
          <p:nvPr/>
        </p:nvSpPr>
        <p:spPr>
          <a:xfrm>
            <a:off x="2778753" y="4780109"/>
            <a:ext cx="4225897" cy="828136"/>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r>
              <a:rPr lang="tr-TR" dirty="0" smtClean="0">
                <a:solidFill>
                  <a:schemeClr val="tx1"/>
                </a:solidFill>
              </a:rPr>
              <a:t>En yakın laboratuvar seçme şansı</a:t>
            </a:r>
          </a:p>
          <a:p>
            <a:r>
              <a:rPr lang="tr-TR" dirty="0" smtClean="0">
                <a:solidFill>
                  <a:schemeClr val="tx1"/>
                </a:solidFill>
              </a:rPr>
              <a:t>Ulaşım ve maliyet açısından hasta yakını memnuniyeti</a:t>
            </a:r>
            <a:endParaRPr lang="tr-TR" dirty="0">
              <a:solidFill>
                <a:schemeClr val="tx1"/>
              </a:solidFill>
            </a:endParaRPr>
          </a:p>
        </p:txBody>
      </p:sp>
      <p:sp>
        <p:nvSpPr>
          <p:cNvPr id="10" name="Dikdörtgen 9"/>
          <p:cNvSpPr/>
          <p:nvPr/>
        </p:nvSpPr>
        <p:spPr>
          <a:xfrm>
            <a:off x="2849592" y="5819054"/>
            <a:ext cx="4155058" cy="828136"/>
          </a:xfrm>
          <a:prstGeom prst="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r>
              <a:rPr lang="tr-TR" dirty="0" smtClean="0">
                <a:solidFill>
                  <a:schemeClr val="tx1"/>
                </a:solidFill>
              </a:rPr>
              <a:t>Dış </a:t>
            </a:r>
            <a:r>
              <a:rPr lang="tr-TR" dirty="0" err="1" smtClean="0">
                <a:solidFill>
                  <a:schemeClr val="tx1"/>
                </a:solidFill>
              </a:rPr>
              <a:t>lab</a:t>
            </a:r>
            <a:r>
              <a:rPr lang="tr-TR" dirty="0" smtClean="0">
                <a:solidFill>
                  <a:schemeClr val="tx1"/>
                </a:solidFill>
              </a:rPr>
              <a:t>. hizmet alımının kamudan yapılması</a:t>
            </a:r>
            <a:endParaRPr lang="tr-TR" dirty="0">
              <a:solidFill>
                <a:schemeClr val="tx1"/>
              </a:solidFill>
            </a:endParaRPr>
          </a:p>
        </p:txBody>
      </p:sp>
      <p:pic>
        <p:nvPicPr>
          <p:cNvPr id="12294" name="Picture 6"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3926" y="2631536"/>
            <a:ext cx="1054132" cy="8988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EKİM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7239" y="3668856"/>
            <a:ext cx="105413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Resim 3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3926" y="4776642"/>
            <a:ext cx="1114519"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83986" y="5726325"/>
            <a:ext cx="1054134" cy="93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ikdörtgen 16"/>
          <p:cNvSpPr/>
          <p:nvPr/>
        </p:nvSpPr>
        <p:spPr>
          <a:xfrm>
            <a:off x="1585552" y="329275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C00000"/>
                </a:solidFill>
              </a:rPr>
              <a:t>Hekim</a:t>
            </a:r>
          </a:p>
        </p:txBody>
      </p:sp>
      <p:sp>
        <p:nvSpPr>
          <p:cNvPr id="18" name="Dikdörtgen 17"/>
          <p:cNvSpPr/>
          <p:nvPr/>
        </p:nvSpPr>
        <p:spPr>
          <a:xfrm>
            <a:off x="1685796" y="440943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C00000"/>
                </a:solidFill>
              </a:rPr>
              <a:t>Hasta</a:t>
            </a:r>
          </a:p>
        </p:txBody>
      </p:sp>
      <p:sp>
        <p:nvSpPr>
          <p:cNvPr id="19" name="Dikdörtgen 18"/>
          <p:cNvSpPr/>
          <p:nvPr/>
        </p:nvSpPr>
        <p:spPr>
          <a:xfrm>
            <a:off x="1683986" y="606598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C00000"/>
                </a:solidFill>
              </a:rPr>
              <a:t>Yönetici</a:t>
            </a:r>
          </a:p>
        </p:txBody>
      </p:sp>
    </p:spTree>
    <p:extLst>
      <p:ext uri="{BB962C8B-B14F-4D97-AF65-F5344CB8AC3E}">
        <p14:creationId xmlns:p14="http://schemas.microsoft.com/office/powerpoint/2010/main" val="301691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boratuvar power poin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17500" y="317500"/>
            <a:ext cx="7226300" cy="101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bg1"/>
                </a:solidFill>
              </a:rPr>
              <a:t>REFLEKS test / REFLEKTİF test   </a:t>
            </a:r>
          </a:p>
          <a:p>
            <a:pPr algn="ctr"/>
            <a:r>
              <a:rPr lang="tr-TR" sz="3200" b="1" dirty="0" smtClean="0">
                <a:solidFill>
                  <a:schemeClr val="bg1"/>
                </a:solidFill>
              </a:rPr>
              <a:t>Sistemi </a:t>
            </a:r>
            <a:endParaRPr lang="tr-TR" sz="3200" b="1" dirty="0">
              <a:solidFill>
                <a:schemeClr val="bg1"/>
              </a:solidFill>
            </a:endParaRPr>
          </a:p>
        </p:txBody>
      </p:sp>
    </p:spTree>
    <p:extLst>
      <p:ext uri="{BB962C8B-B14F-4D97-AF65-F5344CB8AC3E}">
        <p14:creationId xmlns:p14="http://schemas.microsoft.com/office/powerpoint/2010/main" val="546720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oktor bilgisay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087" y="1714803"/>
            <a:ext cx="1542455" cy="117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Dikdörtgen 2"/>
          <p:cNvSpPr/>
          <p:nvPr/>
        </p:nvSpPr>
        <p:spPr>
          <a:xfrm>
            <a:off x="2581835" y="497106"/>
            <a:ext cx="7691718" cy="369332"/>
          </a:xfrm>
          <a:prstGeom prst="rect">
            <a:avLst/>
          </a:prstGeom>
        </p:spPr>
        <p:txBody>
          <a:bodyPr wrap="square">
            <a:spAutoFit/>
          </a:bodyPr>
          <a:lstStyle/>
          <a:p>
            <a:pPr>
              <a:spcBef>
                <a:spcPct val="0"/>
              </a:spcBef>
              <a:buFontTx/>
              <a:buNone/>
            </a:pPr>
            <a:r>
              <a:rPr lang="tr-TR" b="1" u="sng" dirty="0">
                <a:solidFill>
                  <a:srgbClr val="FF0000"/>
                </a:solidFill>
                <a:latin typeface="Arial" panose="020B0604020202020204" pitchFamily="34" charset="0"/>
              </a:rPr>
              <a:t>Refleks Test ve Reflektif Test Uygulamasına </a:t>
            </a:r>
            <a:r>
              <a:rPr lang="tr-TR" b="1" dirty="0">
                <a:solidFill>
                  <a:srgbClr val="FF0000"/>
                </a:solidFill>
                <a:latin typeface="Arial" panose="020B0604020202020204" pitchFamily="34" charset="0"/>
              </a:rPr>
              <a:t>Başlanmıştır</a:t>
            </a:r>
            <a:endParaRPr lang="tr-TR" dirty="0">
              <a:latin typeface="Arial" panose="020B0604020202020204" pitchFamily="34" charset="0"/>
            </a:endParaRPr>
          </a:p>
        </p:txBody>
      </p:sp>
      <p:sp>
        <p:nvSpPr>
          <p:cNvPr id="4" name="Dikdörtgen 3"/>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2581835" y="2164834"/>
            <a:ext cx="654423" cy="2722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6" name="Picture 4" descr="yeni tetkiklerin eklenmesi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551" y="1475733"/>
            <a:ext cx="2008095" cy="961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8" descr="laboratuvara kan vermek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41" y="2682477"/>
            <a:ext cx="2050206" cy="1002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Sağ Ok 7"/>
          <p:cNvSpPr/>
          <p:nvPr/>
        </p:nvSpPr>
        <p:spPr>
          <a:xfrm>
            <a:off x="5863645" y="2164834"/>
            <a:ext cx="654423" cy="2722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3074" name="Picture 2" descr="laboratuvara kan vermek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9" y="1140404"/>
            <a:ext cx="1987763" cy="1322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Dikdörtgen 8"/>
          <p:cNvSpPr/>
          <p:nvPr/>
        </p:nvSpPr>
        <p:spPr>
          <a:xfrm>
            <a:off x="9048614" y="1091328"/>
            <a:ext cx="2743994" cy="98183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100" b="1" dirty="0" smtClean="0">
                <a:solidFill>
                  <a:srgbClr val="FF0000"/>
                </a:solidFill>
              </a:rPr>
              <a:t>                             Refleks test:</a:t>
            </a:r>
          </a:p>
          <a:p>
            <a:r>
              <a:rPr lang="tr-TR" sz="1100" b="1" dirty="0" smtClean="0">
                <a:solidFill>
                  <a:schemeClr val="tx1"/>
                </a:solidFill>
              </a:rPr>
              <a:t>belli </a:t>
            </a:r>
            <a:r>
              <a:rPr lang="tr-TR" sz="1100" b="1" dirty="0">
                <a:solidFill>
                  <a:schemeClr val="tx1"/>
                </a:solidFill>
              </a:rPr>
              <a:t>algoritmalar kapsamında yeni</a:t>
            </a:r>
          </a:p>
          <a:p>
            <a:r>
              <a:rPr lang="tr-TR" sz="1100" b="1" dirty="0">
                <a:solidFill>
                  <a:schemeClr val="tx1"/>
                </a:solidFill>
              </a:rPr>
              <a:t>test(</a:t>
            </a:r>
            <a:r>
              <a:rPr lang="tr-TR" sz="1100" b="1" dirty="0" err="1">
                <a:solidFill>
                  <a:schemeClr val="tx1"/>
                </a:solidFill>
              </a:rPr>
              <a:t>ler</a:t>
            </a:r>
            <a:r>
              <a:rPr lang="tr-TR" sz="1100" b="1" dirty="0">
                <a:solidFill>
                  <a:schemeClr val="tx1"/>
                </a:solidFill>
              </a:rPr>
              <a:t>)in otomatik olarak eklenmesi işlemi refleks test </a:t>
            </a:r>
            <a:r>
              <a:rPr lang="tr-TR" sz="1100" b="1" dirty="0" smtClean="0">
                <a:solidFill>
                  <a:schemeClr val="tx1"/>
                </a:solidFill>
              </a:rPr>
              <a:t>uygulamasıdır.</a:t>
            </a:r>
          </a:p>
          <a:p>
            <a:r>
              <a:rPr lang="tr-TR" sz="1100" dirty="0" smtClean="0">
                <a:solidFill>
                  <a:schemeClr val="tx1"/>
                </a:solidFill>
              </a:rPr>
              <a:t>yönetiminin </a:t>
            </a:r>
            <a:r>
              <a:rPr lang="tr-TR" sz="1100" dirty="0">
                <a:solidFill>
                  <a:schemeClr val="tx1"/>
                </a:solidFill>
              </a:rPr>
              <a:t>bilgisi dâhilinde uygulanır.</a:t>
            </a:r>
            <a:endParaRPr lang="tr-TR" sz="1100" b="1" dirty="0" smtClean="0">
              <a:solidFill>
                <a:schemeClr val="tx1"/>
              </a:solidFill>
            </a:endParaRPr>
          </a:p>
          <a:p>
            <a:endParaRPr lang="tr-TR" sz="1100" b="1" dirty="0" smtClean="0">
              <a:solidFill>
                <a:schemeClr val="tx1"/>
              </a:solidFill>
            </a:endParaRPr>
          </a:p>
        </p:txBody>
      </p:sp>
      <p:pic>
        <p:nvPicPr>
          <p:cNvPr id="3076" name="Picture 4" descr="doktor bilgisayar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9459" y="2589443"/>
            <a:ext cx="1987764" cy="1270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Dikdörtgen 11"/>
          <p:cNvSpPr/>
          <p:nvPr/>
        </p:nvSpPr>
        <p:spPr>
          <a:xfrm>
            <a:off x="9053779" y="2887069"/>
            <a:ext cx="2833421" cy="106389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b="1" dirty="0" smtClean="0">
                <a:solidFill>
                  <a:srgbClr val="FF0000"/>
                </a:solidFill>
              </a:rPr>
              <a:t>Reflektif  test:</a:t>
            </a:r>
          </a:p>
          <a:p>
            <a:r>
              <a:rPr lang="tr-TR" sz="1050" b="1" dirty="0">
                <a:solidFill>
                  <a:schemeClr val="tx1"/>
                </a:solidFill>
              </a:rPr>
              <a:t>Hasta numunesindeki sonuçlara göre, hastanın diğer klinik ve laboratuvar bilgileri</a:t>
            </a:r>
          </a:p>
          <a:p>
            <a:r>
              <a:rPr lang="tr-TR" sz="1050" b="1" dirty="0">
                <a:solidFill>
                  <a:schemeClr val="tx1"/>
                </a:solidFill>
              </a:rPr>
              <a:t>de değerlendirilerek, </a:t>
            </a:r>
            <a:r>
              <a:rPr lang="tr-TR" sz="1050" b="1" dirty="0" smtClean="0">
                <a:solidFill>
                  <a:schemeClr val="tx1"/>
                </a:solidFill>
              </a:rPr>
              <a:t>aynı </a:t>
            </a:r>
            <a:r>
              <a:rPr lang="tr-TR" sz="1050" b="1" dirty="0">
                <a:solidFill>
                  <a:schemeClr val="tx1"/>
                </a:solidFill>
              </a:rPr>
              <a:t>hasta numunesinde yeni testlerin çalışılması </a:t>
            </a:r>
            <a:r>
              <a:rPr lang="tr-TR" sz="1050" b="1" dirty="0" smtClean="0">
                <a:solidFill>
                  <a:schemeClr val="tx1"/>
                </a:solidFill>
              </a:rPr>
              <a:t>işlemi</a:t>
            </a:r>
          </a:p>
          <a:p>
            <a:r>
              <a:rPr lang="tr-TR" sz="1050" dirty="0" err="1" smtClean="0">
                <a:solidFill>
                  <a:schemeClr val="tx1"/>
                </a:solidFill>
              </a:rPr>
              <a:t>Klinisyenlere</a:t>
            </a:r>
            <a:r>
              <a:rPr lang="tr-TR" sz="1050" dirty="0" smtClean="0">
                <a:solidFill>
                  <a:schemeClr val="tx1"/>
                </a:solidFill>
              </a:rPr>
              <a:t> bilgi verilmeli</a:t>
            </a:r>
            <a:endParaRPr lang="tr-TR" sz="1050" dirty="0">
              <a:solidFill>
                <a:schemeClr val="tx1"/>
              </a:solidFill>
            </a:endParaRPr>
          </a:p>
        </p:txBody>
      </p:sp>
      <p:sp>
        <p:nvSpPr>
          <p:cNvPr id="13" name="Sağ Ok 12"/>
          <p:cNvSpPr/>
          <p:nvPr/>
        </p:nvSpPr>
        <p:spPr>
          <a:xfrm rot="5400000">
            <a:off x="10082443" y="4414453"/>
            <a:ext cx="654423" cy="2722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15" name="Resim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1864" y="4920659"/>
            <a:ext cx="1448412" cy="123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ikdörtgen 15"/>
          <p:cNvSpPr/>
          <p:nvPr/>
        </p:nvSpPr>
        <p:spPr>
          <a:xfrm>
            <a:off x="4591031" y="6181603"/>
            <a:ext cx="1836663" cy="35307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FF0000"/>
                </a:solidFill>
              </a:rPr>
              <a:t>2.Tekrar numune almadan </a:t>
            </a:r>
            <a:endParaRPr lang="tr-TR" sz="1100" dirty="0">
              <a:solidFill>
                <a:srgbClr val="FF0000"/>
              </a:solidFill>
            </a:endParaRPr>
          </a:p>
        </p:txBody>
      </p:sp>
      <p:sp>
        <p:nvSpPr>
          <p:cNvPr id="17" name="Dikdörtgen 16"/>
          <p:cNvSpPr/>
          <p:nvPr/>
        </p:nvSpPr>
        <p:spPr>
          <a:xfrm>
            <a:off x="9676180" y="6344443"/>
            <a:ext cx="1739153" cy="33523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FF0000"/>
                </a:solidFill>
              </a:rPr>
              <a:t>Yeni tetkiklerin </a:t>
            </a:r>
            <a:r>
              <a:rPr lang="tr-TR" sz="1100" dirty="0" err="1" smtClean="0">
                <a:solidFill>
                  <a:srgbClr val="FF0000"/>
                </a:solidFill>
              </a:rPr>
              <a:t>eklenemsi</a:t>
            </a:r>
            <a:endParaRPr lang="tr-TR" sz="1100" dirty="0">
              <a:solidFill>
                <a:srgbClr val="FF0000"/>
              </a:solidFill>
            </a:endParaRPr>
          </a:p>
        </p:txBody>
      </p:sp>
      <p:sp>
        <p:nvSpPr>
          <p:cNvPr id="18" name="Sağ Ok 17"/>
          <p:cNvSpPr/>
          <p:nvPr/>
        </p:nvSpPr>
        <p:spPr>
          <a:xfrm rot="10800000">
            <a:off x="3485947" y="5101316"/>
            <a:ext cx="654423" cy="2722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20" name="Picture 2" descr="yeni tetkiklerin eklenmes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1707" y="4651285"/>
            <a:ext cx="2241639" cy="1176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16" descr="doktor bilgisay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019" y="4651285"/>
            <a:ext cx="1542455" cy="117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Dikdörtgen 21"/>
          <p:cNvSpPr/>
          <p:nvPr/>
        </p:nvSpPr>
        <p:spPr>
          <a:xfrm>
            <a:off x="7028330" y="6221101"/>
            <a:ext cx="2099428" cy="2466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rgbClr val="FF0000"/>
                </a:solidFill>
              </a:rPr>
              <a:t>1.Dr tekrar gitmede</a:t>
            </a:r>
          </a:p>
        </p:txBody>
      </p:sp>
      <p:pic>
        <p:nvPicPr>
          <p:cNvPr id="3078" name="Picture 6" descr="memnun hasta ile ilgili gÃ¶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8461" y="4372219"/>
            <a:ext cx="1605191" cy="1096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 name="Dikdörtgen 23"/>
          <p:cNvSpPr/>
          <p:nvPr/>
        </p:nvSpPr>
        <p:spPr>
          <a:xfrm>
            <a:off x="1152724" y="5766280"/>
            <a:ext cx="2129461" cy="84967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rgbClr val="FF0000"/>
                </a:solidFill>
              </a:rPr>
              <a:t>1.Doğru sonuç </a:t>
            </a:r>
          </a:p>
          <a:p>
            <a:pPr algn="ctr"/>
            <a:r>
              <a:rPr lang="tr-TR" sz="1100" dirty="0" smtClean="0">
                <a:solidFill>
                  <a:srgbClr val="FF0000"/>
                </a:solidFill>
              </a:rPr>
              <a:t>2.Hızlı sonuç </a:t>
            </a:r>
          </a:p>
          <a:p>
            <a:pPr algn="ctr"/>
            <a:r>
              <a:rPr lang="tr-TR" sz="1100" dirty="0" smtClean="0">
                <a:solidFill>
                  <a:srgbClr val="FF0000"/>
                </a:solidFill>
              </a:rPr>
              <a:t>3.Hekim ve hasta memnuniyeti</a:t>
            </a:r>
          </a:p>
          <a:p>
            <a:pPr algn="ctr"/>
            <a:endParaRPr lang="tr-TR" sz="1100" dirty="0" smtClean="0">
              <a:solidFill>
                <a:srgbClr val="FF0000"/>
              </a:solidFill>
            </a:endParaRPr>
          </a:p>
          <a:p>
            <a:pPr algn="ctr"/>
            <a:endParaRPr lang="tr-TR" sz="1100" dirty="0">
              <a:solidFill>
                <a:srgbClr val="FF0000"/>
              </a:solidFill>
            </a:endParaRPr>
          </a:p>
        </p:txBody>
      </p:sp>
      <p:cxnSp>
        <p:nvCxnSpPr>
          <p:cNvPr id="29" name="Düz Bağlayıcı 28"/>
          <p:cNvCxnSpPr/>
          <p:nvPr/>
        </p:nvCxnSpPr>
        <p:spPr>
          <a:xfrm flipH="1" flipV="1">
            <a:off x="4109830" y="4518824"/>
            <a:ext cx="2679629" cy="1524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Düz Bağlayıcı 29"/>
          <p:cNvCxnSpPr/>
          <p:nvPr/>
        </p:nvCxnSpPr>
        <p:spPr>
          <a:xfrm flipH="1">
            <a:off x="7008515" y="4372219"/>
            <a:ext cx="1956191" cy="16056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H="1">
            <a:off x="4215659" y="4518824"/>
            <a:ext cx="2513517" cy="14439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flipH="1" flipV="1">
            <a:off x="6955571" y="4446494"/>
            <a:ext cx="1821651" cy="15314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45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255638" y="12958"/>
            <a:ext cx="10515600" cy="530225"/>
          </a:xfrm>
        </p:spPr>
        <p:txBody>
          <a:bodyPr>
            <a:normAutofit fontScale="90000"/>
          </a:bodyPr>
          <a:lstStyle/>
          <a:p>
            <a:r>
              <a:rPr lang="tr-TR" b="1" dirty="0" smtClean="0">
                <a:solidFill>
                  <a:srgbClr val="FF0000"/>
                </a:solidFill>
              </a:rPr>
              <a:t>                                </a:t>
            </a:r>
            <a:endParaRPr lang="tr-TR" b="1" dirty="0">
              <a:solidFill>
                <a:srgbClr val="FF0000"/>
              </a:solidFill>
            </a:endParaRPr>
          </a:p>
        </p:txBody>
      </p:sp>
      <p:sp>
        <p:nvSpPr>
          <p:cNvPr id="6" name="Dikdörtgen 5"/>
          <p:cNvSpPr/>
          <p:nvPr/>
        </p:nvSpPr>
        <p:spPr>
          <a:xfrm>
            <a:off x="2884557" y="384314"/>
            <a:ext cx="6489289" cy="85072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Tetkik ve </a:t>
            </a:r>
            <a:r>
              <a:rPr lang="tr-TR" b="1" dirty="0">
                <a:solidFill>
                  <a:srgbClr val="FF0000"/>
                </a:solidFill>
              </a:rPr>
              <a:t>T</a:t>
            </a:r>
            <a:r>
              <a:rPr lang="tr-TR" b="1" dirty="0" smtClean="0">
                <a:solidFill>
                  <a:srgbClr val="FF0000"/>
                </a:solidFill>
              </a:rPr>
              <a:t>eşhis Hizmetleri Daire Başkanlığı</a:t>
            </a:r>
          </a:p>
          <a:p>
            <a:pPr algn="ctr"/>
            <a:r>
              <a:rPr lang="tr-TR" b="1" dirty="0">
                <a:solidFill>
                  <a:schemeClr val="tx1"/>
                </a:solidFill>
              </a:rPr>
              <a:t>e</a:t>
            </a:r>
            <a:r>
              <a:rPr lang="tr-TR" b="1" dirty="0" smtClean="0">
                <a:solidFill>
                  <a:schemeClr val="tx1"/>
                </a:solidFill>
              </a:rPr>
              <a:t>ski adı: Tıbbi Laboratuvar Hizmetleri Daire Başkanlığı</a:t>
            </a:r>
          </a:p>
        </p:txBody>
      </p:sp>
      <p:pic>
        <p:nvPicPr>
          <p:cNvPr id="1026" name="Picture 2" descr="laboratuvar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88" y="1686119"/>
            <a:ext cx="1323293" cy="1608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4" descr="laboratuvar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6820" y="1719718"/>
            <a:ext cx="1510306" cy="1573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24" descr="patoloji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99812" y="1773169"/>
            <a:ext cx="1598354" cy="1543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8" descr="genetik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4171542"/>
            <a:ext cx="1676400" cy="1566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4" descr="doku tipleme laboratuvarÄ± ile ilgili gÃ¶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699"/>
          <a:stretch/>
        </p:blipFill>
        <p:spPr bwMode="auto">
          <a:xfrm>
            <a:off x="5559619" y="1719718"/>
            <a:ext cx="1442624" cy="1539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2" descr="tetkik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5827" y="4115504"/>
            <a:ext cx="1832034" cy="1678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6" descr="tomografi mr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1479" y="4166720"/>
            <a:ext cx="1675447" cy="168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Dikdörtgen 2"/>
          <p:cNvSpPr/>
          <p:nvPr/>
        </p:nvSpPr>
        <p:spPr>
          <a:xfrm>
            <a:off x="155575" y="3468533"/>
            <a:ext cx="1263543" cy="28436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b="1" dirty="0" smtClean="0">
                <a:solidFill>
                  <a:srgbClr val="FF0000"/>
                </a:solidFill>
              </a:rPr>
              <a:t>Biyokimya </a:t>
            </a:r>
            <a:endParaRPr lang="tr-TR" sz="1400" b="1" dirty="0">
              <a:solidFill>
                <a:srgbClr val="FF0000"/>
              </a:solidFill>
            </a:endParaRPr>
          </a:p>
        </p:txBody>
      </p:sp>
      <p:sp>
        <p:nvSpPr>
          <p:cNvPr id="18" name="Dikdörtgen 17"/>
          <p:cNvSpPr/>
          <p:nvPr/>
        </p:nvSpPr>
        <p:spPr>
          <a:xfrm>
            <a:off x="1787075" y="3474308"/>
            <a:ext cx="1274797" cy="28918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b="1" dirty="0" smtClean="0">
                <a:solidFill>
                  <a:srgbClr val="FF0000"/>
                </a:solidFill>
              </a:rPr>
              <a:t>mikrobiyoloji </a:t>
            </a:r>
            <a:endParaRPr lang="tr-TR" sz="1400" b="1" dirty="0">
              <a:solidFill>
                <a:srgbClr val="FF0000"/>
              </a:solidFill>
            </a:endParaRPr>
          </a:p>
        </p:txBody>
      </p:sp>
      <p:sp>
        <p:nvSpPr>
          <p:cNvPr id="19" name="Dikdörtgen 18"/>
          <p:cNvSpPr/>
          <p:nvPr/>
        </p:nvSpPr>
        <p:spPr>
          <a:xfrm>
            <a:off x="5649159" y="3566954"/>
            <a:ext cx="1263543" cy="27456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solidFill>
                  <a:srgbClr val="FF0000"/>
                </a:solidFill>
              </a:rPr>
              <a:t>DTL </a:t>
            </a:r>
            <a:endParaRPr lang="tr-TR" b="1" dirty="0">
              <a:solidFill>
                <a:srgbClr val="FF0000"/>
              </a:solidFill>
            </a:endParaRPr>
          </a:p>
        </p:txBody>
      </p:sp>
      <p:sp>
        <p:nvSpPr>
          <p:cNvPr id="20" name="Dikdörtgen 19"/>
          <p:cNvSpPr/>
          <p:nvPr/>
        </p:nvSpPr>
        <p:spPr>
          <a:xfrm>
            <a:off x="3482403" y="3488929"/>
            <a:ext cx="1263543" cy="27456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b="1" dirty="0" smtClean="0">
                <a:solidFill>
                  <a:srgbClr val="FF0000"/>
                </a:solidFill>
              </a:rPr>
              <a:t>patoloji</a:t>
            </a:r>
            <a:endParaRPr lang="tr-TR" sz="1400" b="1" dirty="0">
              <a:solidFill>
                <a:srgbClr val="FF0000"/>
              </a:solidFill>
            </a:endParaRPr>
          </a:p>
        </p:txBody>
      </p:sp>
      <p:sp>
        <p:nvSpPr>
          <p:cNvPr id="21" name="Dikdörtgen 20"/>
          <p:cNvSpPr/>
          <p:nvPr/>
        </p:nvSpPr>
        <p:spPr>
          <a:xfrm>
            <a:off x="2760105" y="6035545"/>
            <a:ext cx="1263543" cy="274568"/>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radyoloji</a:t>
            </a:r>
            <a:endParaRPr lang="tr-TR" b="1" dirty="0">
              <a:solidFill>
                <a:srgbClr val="FF0000"/>
              </a:solidFill>
            </a:endParaRPr>
          </a:p>
        </p:txBody>
      </p:sp>
      <p:sp>
        <p:nvSpPr>
          <p:cNvPr id="22" name="Dikdörtgen 21"/>
          <p:cNvSpPr/>
          <p:nvPr/>
        </p:nvSpPr>
        <p:spPr>
          <a:xfrm>
            <a:off x="460375" y="5993447"/>
            <a:ext cx="1263543" cy="27456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FF0000"/>
                </a:solidFill>
              </a:rPr>
              <a:t>Genetik </a:t>
            </a:r>
            <a:endParaRPr lang="tr-TR" b="1" dirty="0">
              <a:solidFill>
                <a:srgbClr val="FF0000"/>
              </a:solidFill>
            </a:endParaRPr>
          </a:p>
        </p:txBody>
      </p:sp>
      <p:sp>
        <p:nvSpPr>
          <p:cNvPr id="23" name="Dikdörtgen 22"/>
          <p:cNvSpPr/>
          <p:nvPr/>
        </p:nvSpPr>
        <p:spPr>
          <a:xfrm>
            <a:off x="5513438" y="6035442"/>
            <a:ext cx="1263543" cy="274568"/>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Nükleer tıp </a:t>
            </a:r>
            <a:endParaRPr lang="tr-TR" b="1" dirty="0">
              <a:solidFill>
                <a:srgbClr val="FF0000"/>
              </a:solidFill>
            </a:endParaRPr>
          </a:p>
        </p:txBody>
      </p:sp>
      <p:sp>
        <p:nvSpPr>
          <p:cNvPr id="41" name="Yatay Kaydırma 40"/>
          <p:cNvSpPr/>
          <p:nvPr/>
        </p:nvSpPr>
        <p:spPr>
          <a:xfrm>
            <a:off x="-2614382" y="1479641"/>
            <a:ext cx="1995948" cy="412955"/>
          </a:xfrm>
          <a:prstGeom prst="horizont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smtClean="0">
                <a:solidFill>
                  <a:schemeClr val="tx1"/>
                </a:solidFill>
              </a:rPr>
              <a:t>Tıbbi laboratuvar yönetmeliği</a:t>
            </a:r>
            <a:endParaRPr lang="tr-TR" sz="1100" b="1" dirty="0">
              <a:solidFill>
                <a:schemeClr val="tx1"/>
              </a:solidFill>
            </a:endParaRPr>
          </a:p>
        </p:txBody>
      </p:sp>
      <p:cxnSp>
        <p:nvCxnSpPr>
          <p:cNvPr id="43" name="Düz Ok Bağlayıcısı 42"/>
          <p:cNvCxnSpPr/>
          <p:nvPr/>
        </p:nvCxnSpPr>
        <p:spPr>
          <a:xfrm>
            <a:off x="-1616408" y="3315660"/>
            <a:ext cx="0" cy="468326"/>
          </a:xfrm>
          <a:prstGeom prst="straightConnector1">
            <a:avLst/>
          </a:prstGeom>
          <a:ln w="952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Yatay Kaydırma 46"/>
          <p:cNvSpPr/>
          <p:nvPr/>
        </p:nvSpPr>
        <p:spPr>
          <a:xfrm>
            <a:off x="-3045355" y="384314"/>
            <a:ext cx="1995948" cy="412955"/>
          </a:xfrm>
          <a:prstGeom prst="horizont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smtClean="0">
                <a:solidFill>
                  <a:schemeClr val="tx1"/>
                </a:solidFill>
              </a:rPr>
              <a:t>Genetik hastalıkları tanı merkezi yönetmeliği </a:t>
            </a:r>
            <a:endParaRPr lang="tr-TR" sz="1100" b="1" dirty="0">
              <a:solidFill>
                <a:schemeClr val="tx1"/>
              </a:solidFill>
            </a:endParaRPr>
          </a:p>
        </p:txBody>
      </p:sp>
      <p:cxnSp>
        <p:nvCxnSpPr>
          <p:cNvPr id="48" name="Düz Ok Bağlayıcısı 47"/>
          <p:cNvCxnSpPr/>
          <p:nvPr/>
        </p:nvCxnSpPr>
        <p:spPr>
          <a:xfrm>
            <a:off x="12194864" y="3505703"/>
            <a:ext cx="0" cy="468326"/>
          </a:xfrm>
          <a:prstGeom prst="straightConnector1">
            <a:avLst/>
          </a:prstGeom>
          <a:ln w="952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Düz Ok Bağlayıcısı 48"/>
          <p:cNvCxnSpPr/>
          <p:nvPr/>
        </p:nvCxnSpPr>
        <p:spPr>
          <a:xfrm>
            <a:off x="12601895" y="3070587"/>
            <a:ext cx="0" cy="445539"/>
          </a:xfrm>
          <a:prstGeom prst="straightConnector1">
            <a:avLst/>
          </a:prstGeom>
          <a:ln w="952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AutoShape 2" descr="mevzuat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2" name="AutoShape 4" descr="mevzuat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3" name="AutoShape 12" descr="denetim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4" name="AutoShape 14" descr="denetim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5" name="AutoShape 16" descr="denetim ile ilgili gÃ¶rsel sonuc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7" name="Akış Çizelgesi: İç Depolama 56"/>
          <p:cNvSpPr/>
          <p:nvPr/>
        </p:nvSpPr>
        <p:spPr>
          <a:xfrm>
            <a:off x="8204988" y="1774072"/>
            <a:ext cx="3839774" cy="4019829"/>
          </a:xfrm>
          <a:prstGeom prst="flowChartInternal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2000" b="1" dirty="0" smtClean="0">
                <a:solidFill>
                  <a:schemeClr val="tx1"/>
                </a:solidFill>
              </a:rPr>
              <a:t>Kamu üniversiteler</a:t>
            </a:r>
          </a:p>
          <a:p>
            <a:pPr marL="285750" indent="-285750">
              <a:buFont typeface="Arial" panose="020B0604020202020204" pitchFamily="34" charset="0"/>
              <a:buChar char="•"/>
            </a:pPr>
            <a:r>
              <a:rPr lang="tr-TR" sz="2000" b="1" dirty="0" smtClean="0">
                <a:solidFill>
                  <a:schemeClr val="tx1"/>
                </a:solidFill>
              </a:rPr>
              <a:t>Vakıf üniversiteleri</a:t>
            </a:r>
          </a:p>
          <a:p>
            <a:pPr marL="285750" indent="-285750">
              <a:buFont typeface="Arial" panose="020B0604020202020204" pitchFamily="34" charset="0"/>
              <a:buChar char="•"/>
            </a:pPr>
            <a:r>
              <a:rPr lang="tr-TR" sz="2000" b="1" dirty="0" smtClean="0">
                <a:solidFill>
                  <a:schemeClr val="tx1"/>
                </a:solidFill>
              </a:rPr>
              <a:t>Kamu hastaneleri</a:t>
            </a:r>
          </a:p>
          <a:p>
            <a:pPr marL="285750" indent="-285750">
              <a:buFont typeface="Arial" panose="020B0604020202020204" pitchFamily="34" charset="0"/>
              <a:buChar char="•"/>
            </a:pPr>
            <a:r>
              <a:rPr lang="tr-TR" sz="2000" b="1" dirty="0" smtClean="0">
                <a:solidFill>
                  <a:schemeClr val="tx1"/>
                </a:solidFill>
              </a:rPr>
              <a:t>Özel hastaneler</a:t>
            </a:r>
          </a:p>
          <a:p>
            <a:pPr marL="285750" indent="-285750">
              <a:buFont typeface="Arial" panose="020B0604020202020204" pitchFamily="34" charset="0"/>
              <a:buChar char="•"/>
            </a:pPr>
            <a:r>
              <a:rPr lang="tr-TR" sz="2000" b="1" dirty="0" smtClean="0">
                <a:solidFill>
                  <a:schemeClr val="tx1"/>
                </a:solidFill>
              </a:rPr>
              <a:t>Tıp merkezleri</a:t>
            </a:r>
          </a:p>
          <a:p>
            <a:pPr marL="285750" indent="-285750">
              <a:buFont typeface="Arial" panose="020B0604020202020204" pitchFamily="34" charset="0"/>
              <a:buChar char="•"/>
            </a:pPr>
            <a:r>
              <a:rPr lang="tr-TR" sz="2000" b="1" dirty="0" smtClean="0">
                <a:solidFill>
                  <a:schemeClr val="tx1"/>
                </a:solidFill>
              </a:rPr>
              <a:t>Poliklinikler</a:t>
            </a:r>
          </a:p>
          <a:p>
            <a:pPr marL="285750" indent="-285750">
              <a:buFont typeface="Arial" panose="020B0604020202020204" pitchFamily="34" charset="0"/>
              <a:buChar char="•"/>
            </a:pPr>
            <a:r>
              <a:rPr lang="tr-TR" sz="2000" b="1" dirty="0" smtClean="0">
                <a:solidFill>
                  <a:schemeClr val="tx1"/>
                </a:solidFill>
              </a:rPr>
              <a:t>Muayenehaneler </a:t>
            </a:r>
          </a:p>
          <a:p>
            <a:pPr marL="285750" indent="-285750">
              <a:buFont typeface="Arial" panose="020B0604020202020204" pitchFamily="34" charset="0"/>
              <a:buChar char="•"/>
            </a:pPr>
            <a:r>
              <a:rPr lang="tr-TR" sz="2000" b="1" dirty="0" err="1" smtClean="0">
                <a:solidFill>
                  <a:schemeClr val="tx1"/>
                </a:solidFill>
              </a:rPr>
              <a:t>Müstekil</a:t>
            </a:r>
            <a:r>
              <a:rPr lang="tr-TR" sz="2000" b="1" dirty="0" smtClean="0">
                <a:solidFill>
                  <a:schemeClr val="tx1"/>
                </a:solidFill>
              </a:rPr>
              <a:t> laboratuvarlar</a:t>
            </a:r>
          </a:p>
          <a:p>
            <a:pPr marL="285750" indent="-285750">
              <a:buFont typeface="Arial" panose="020B0604020202020204" pitchFamily="34" charset="0"/>
              <a:buChar char="•"/>
            </a:pPr>
            <a:r>
              <a:rPr lang="tr-TR" sz="2000" b="1" dirty="0" smtClean="0">
                <a:solidFill>
                  <a:schemeClr val="tx1"/>
                </a:solidFill>
              </a:rPr>
              <a:t>Halk sağlığı </a:t>
            </a:r>
            <a:r>
              <a:rPr lang="tr-TR" sz="2000" b="1" dirty="0" err="1" smtClean="0">
                <a:solidFill>
                  <a:schemeClr val="tx1"/>
                </a:solidFill>
              </a:rPr>
              <a:t>laboratuvarlari</a:t>
            </a:r>
            <a:endParaRPr lang="tr-TR" sz="2000" b="1" dirty="0" smtClean="0">
              <a:solidFill>
                <a:schemeClr val="tx1"/>
              </a:solidFill>
            </a:endParaRPr>
          </a:p>
          <a:p>
            <a:endParaRPr lang="tr-TR" sz="2000" b="1" dirty="0">
              <a:solidFill>
                <a:schemeClr val="tx1"/>
              </a:solidFill>
            </a:endParaRPr>
          </a:p>
        </p:txBody>
      </p:sp>
      <p:sp>
        <p:nvSpPr>
          <p:cNvPr id="58" name="Sol Ayraç 57"/>
          <p:cNvSpPr/>
          <p:nvPr/>
        </p:nvSpPr>
        <p:spPr>
          <a:xfrm rot="10800000">
            <a:off x="7690342" y="2113934"/>
            <a:ext cx="609600" cy="3733593"/>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cxnSp>
        <p:nvCxnSpPr>
          <p:cNvPr id="5" name="Düz Bağlayıcı 4"/>
          <p:cNvCxnSpPr/>
          <p:nvPr/>
        </p:nvCxnSpPr>
        <p:spPr>
          <a:xfrm flipH="1">
            <a:off x="5345185" y="1582652"/>
            <a:ext cx="37664" cy="2281288"/>
          </a:xfrm>
          <a:prstGeom prst="line">
            <a:avLst/>
          </a:prstGeom>
        </p:spPr>
        <p:style>
          <a:lnRef idx="3">
            <a:schemeClr val="accent6"/>
          </a:lnRef>
          <a:fillRef idx="0">
            <a:schemeClr val="accent6"/>
          </a:fillRef>
          <a:effectRef idx="2">
            <a:schemeClr val="accent6"/>
          </a:effectRef>
          <a:fontRef idx="minor">
            <a:schemeClr val="tx1"/>
          </a:fontRef>
        </p:style>
      </p:cxnSp>
      <p:cxnSp>
        <p:nvCxnSpPr>
          <p:cNvPr id="33" name="Düz Bağlayıcı 32"/>
          <p:cNvCxnSpPr/>
          <p:nvPr/>
        </p:nvCxnSpPr>
        <p:spPr>
          <a:xfrm flipH="1" flipV="1">
            <a:off x="155576" y="3918616"/>
            <a:ext cx="5208441" cy="35987"/>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Düz Bağlayıcı 55"/>
          <p:cNvCxnSpPr/>
          <p:nvPr/>
        </p:nvCxnSpPr>
        <p:spPr>
          <a:xfrm flipH="1" flipV="1">
            <a:off x="0" y="1591010"/>
            <a:ext cx="5382850" cy="50664"/>
          </a:xfrm>
          <a:prstGeom prst="line">
            <a:avLst/>
          </a:prstGeom>
        </p:spPr>
        <p:style>
          <a:lnRef idx="3">
            <a:schemeClr val="accent6"/>
          </a:lnRef>
          <a:fillRef idx="0">
            <a:schemeClr val="accent6"/>
          </a:fillRef>
          <a:effectRef idx="2">
            <a:schemeClr val="accent6"/>
          </a:effectRef>
          <a:fontRef idx="minor">
            <a:schemeClr val="tx1"/>
          </a:fontRef>
        </p:style>
      </p:cxnSp>
      <p:sp>
        <p:nvSpPr>
          <p:cNvPr id="34" name="Dikdörtgen 33"/>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80060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950259" y="272987"/>
            <a:ext cx="9753600" cy="369332"/>
          </a:xfrm>
          <a:prstGeom prst="rect">
            <a:avLst/>
          </a:prstGeom>
        </p:spPr>
        <p:txBody>
          <a:bodyPr wrap="square">
            <a:spAutoFit/>
          </a:bodyPr>
          <a:lstStyle/>
          <a:p>
            <a:pPr algn="ctr">
              <a:spcBef>
                <a:spcPct val="0"/>
              </a:spcBef>
              <a:buFontTx/>
              <a:buNone/>
            </a:pPr>
            <a:r>
              <a:rPr lang="tr-TR" b="1" u="sng" dirty="0">
                <a:solidFill>
                  <a:srgbClr val="FF0000"/>
                </a:solidFill>
                <a:latin typeface="Arial" panose="020B0604020202020204" pitchFamily="34" charset="0"/>
              </a:rPr>
              <a:t>Refleks Test ve Reflektif Test </a:t>
            </a:r>
            <a:r>
              <a:rPr lang="tr-TR" b="1" u="sng" dirty="0" smtClean="0">
                <a:solidFill>
                  <a:srgbClr val="FF0000"/>
                </a:solidFill>
                <a:latin typeface="Arial" panose="020B0604020202020204" pitchFamily="34" charset="0"/>
              </a:rPr>
              <a:t>istem Uygulamasına </a:t>
            </a:r>
            <a:r>
              <a:rPr lang="tr-TR" b="1" dirty="0" smtClean="0">
                <a:solidFill>
                  <a:srgbClr val="FF0000"/>
                </a:solidFill>
                <a:latin typeface="Arial" panose="020B0604020202020204" pitchFamily="34" charset="0"/>
              </a:rPr>
              <a:t>Başlanmıştır</a:t>
            </a:r>
            <a:endParaRPr lang="tr-TR" dirty="0">
              <a:latin typeface="Arial" panose="020B0604020202020204" pitchFamily="34" charset="0"/>
            </a:endParaRPr>
          </a:p>
        </p:txBody>
      </p:sp>
      <p:pic>
        <p:nvPicPr>
          <p:cNvPr id="5" name="İçerik Yer Tutucusu 3"/>
          <p:cNvPicPr>
            <a:picLocks noChangeAspect="1"/>
          </p:cNvPicPr>
          <p:nvPr/>
        </p:nvPicPr>
        <p:blipFill>
          <a:blip r:embed="rId2"/>
          <a:stretch>
            <a:fillRect/>
          </a:stretch>
        </p:blipFill>
        <p:spPr>
          <a:xfrm>
            <a:off x="476525" y="941294"/>
            <a:ext cx="4459269" cy="5746377"/>
          </a:xfrm>
          <a:prstGeom prst="rect">
            <a:avLst/>
          </a:prstGeom>
        </p:spPr>
      </p:pic>
      <p:sp>
        <p:nvSpPr>
          <p:cNvPr id="6" name="Yay 5"/>
          <p:cNvSpPr/>
          <p:nvPr/>
        </p:nvSpPr>
        <p:spPr>
          <a:xfrm>
            <a:off x="2012449" y="4836401"/>
            <a:ext cx="2859740" cy="376517"/>
          </a:xfrm>
          <a:prstGeom prst="arc">
            <a:avLst>
              <a:gd name="adj1" fmla="val 16200000"/>
              <a:gd name="adj2" fmla="val 16120064"/>
            </a:avLst>
          </a:prstGeom>
          <a:ln>
            <a:solidFill>
              <a:srgbClr val="FF00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tr-TR">
              <a:solidFill>
                <a:srgbClr val="FF0000"/>
              </a:solidFill>
            </a:endParaRPr>
          </a:p>
        </p:txBody>
      </p:sp>
      <p:cxnSp>
        <p:nvCxnSpPr>
          <p:cNvPr id="8" name="Düz Ok Bağlayıcısı 7"/>
          <p:cNvCxnSpPr/>
          <p:nvPr/>
        </p:nvCxnSpPr>
        <p:spPr>
          <a:xfrm flipV="1">
            <a:off x="4243036" y="1239439"/>
            <a:ext cx="2030706" cy="35077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6480498" y="1084854"/>
            <a:ext cx="4446343" cy="726092"/>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Kamu sağlık tesisleri ile devlet üniversites</a:t>
            </a:r>
            <a:r>
              <a:rPr lang="tr-TR" dirty="0">
                <a:solidFill>
                  <a:srgbClr val="FF0000"/>
                </a:solidFill>
              </a:rPr>
              <a:t>i</a:t>
            </a:r>
          </a:p>
        </p:txBody>
      </p:sp>
      <p:pic>
        <p:nvPicPr>
          <p:cNvPr id="10" name="Picture 2" descr="sor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164" y="2154562"/>
            <a:ext cx="2401009" cy="620669"/>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4"/>
          <a:stretch>
            <a:fillRect/>
          </a:stretch>
        </p:blipFill>
        <p:spPr>
          <a:xfrm>
            <a:off x="5176815" y="3118846"/>
            <a:ext cx="3603391" cy="2292861"/>
          </a:xfrm>
          <a:prstGeom prst="rect">
            <a:avLst/>
          </a:prstGeom>
        </p:spPr>
      </p:pic>
      <p:sp>
        <p:nvSpPr>
          <p:cNvPr id="9" name="Dikdörtgen 8"/>
          <p:cNvSpPr/>
          <p:nvPr/>
        </p:nvSpPr>
        <p:spPr>
          <a:xfrm rot="21384253">
            <a:off x="5625348" y="3597547"/>
            <a:ext cx="2662888" cy="1200329"/>
          </a:xfrm>
          <a:prstGeom prst="rect">
            <a:avLst/>
          </a:prstGeom>
        </p:spPr>
        <p:txBody>
          <a:bodyPr wrap="square">
            <a:spAutoFit/>
          </a:bodyPr>
          <a:lstStyle/>
          <a:p>
            <a:r>
              <a:rPr lang="tr-TR" sz="2400" b="1" dirty="0">
                <a:latin typeface="Blackadder ITC" panose="04020505051007020D02" pitchFamily="82" charset="0"/>
              </a:rPr>
              <a:t>Refleks test /reflektif test istem uygulaması zorunlu mu?</a:t>
            </a:r>
            <a:endParaRPr lang="tr-TR" sz="2400" dirty="0">
              <a:latin typeface="Blackadder ITC" panose="04020505051007020D02" pitchFamily="82" charset="0"/>
            </a:endParaRPr>
          </a:p>
        </p:txBody>
      </p:sp>
      <p:pic>
        <p:nvPicPr>
          <p:cNvPr id="13" name="Resim 12"/>
          <p:cNvPicPr>
            <a:picLocks noChangeAspect="1"/>
          </p:cNvPicPr>
          <p:nvPr/>
        </p:nvPicPr>
        <p:blipFill>
          <a:blip r:embed="rId4"/>
          <a:stretch>
            <a:fillRect/>
          </a:stretch>
        </p:blipFill>
        <p:spPr>
          <a:xfrm>
            <a:off x="8496760" y="2888040"/>
            <a:ext cx="3823059" cy="2772717"/>
          </a:xfrm>
          <a:prstGeom prst="rect">
            <a:avLst/>
          </a:prstGeom>
        </p:spPr>
      </p:pic>
      <p:sp>
        <p:nvSpPr>
          <p:cNvPr id="14" name="Dikdörtgen 13"/>
          <p:cNvSpPr/>
          <p:nvPr/>
        </p:nvSpPr>
        <p:spPr>
          <a:xfrm rot="21242107">
            <a:off x="8801148" y="3290142"/>
            <a:ext cx="3175819" cy="1384995"/>
          </a:xfrm>
          <a:prstGeom prst="rect">
            <a:avLst/>
          </a:prstGeom>
        </p:spPr>
        <p:txBody>
          <a:bodyPr wrap="square">
            <a:spAutoFit/>
          </a:bodyPr>
          <a:lstStyle/>
          <a:p>
            <a:r>
              <a:rPr lang="tr-TR" sz="2800" b="1" dirty="0">
                <a:latin typeface="Blackadder ITC" panose="04020505051007020D02" pitchFamily="82" charset="0"/>
              </a:rPr>
              <a:t>Testi eklenmesi için otomasyon üzerinde bir yetkilenme yapılmalı mı?</a:t>
            </a:r>
          </a:p>
        </p:txBody>
      </p:sp>
    </p:spTree>
    <p:extLst>
      <p:ext uri="{BB962C8B-B14F-4D97-AF65-F5344CB8AC3E}">
        <p14:creationId xmlns:p14="http://schemas.microsoft.com/office/powerpoint/2010/main" val="360965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12192000" cy="69723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90500" y="5168900"/>
            <a:ext cx="12001500" cy="16891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rPr>
              <a:t>KONSÜLTASYON </a:t>
            </a:r>
          </a:p>
          <a:p>
            <a:pPr algn="ctr"/>
            <a:r>
              <a:rPr lang="tr-TR" sz="3600" b="1" dirty="0" smtClean="0">
                <a:solidFill>
                  <a:srgbClr val="FF0000"/>
                </a:solidFill>
              </a:rPr>
              <a:t>sistemi </a:t>
            </a:r>
            <a:endParaRPr lang="tr-TR" sz="3600" b="1" dirty="0">
              <a:solidFill>
                <a:srgbClr val="FF0000"/>
              </a:solidFill>
            </a:endParaRPr>
          </a:p>
        </p:txBody>
      </p:sp>
    </p:spTree>
    <p:extLst>
      <p:ext uri="{BB962C8B-B14F-4D97-AF65-F5344CB8AC3E}">
        <p14:creationId xmlns:p14="http://schemas.microsoft.com/office/powerpoint/2010/main" val="570961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p:cNvSpPr>
            <a:spLocks noGrp="1"/>
          </p:cNvSpPr>
          <p:nvPr>
            <p:ph type="title"/>
          </p:nvPr>
        </p:nvSpPr>
        <p:spPr>
          <a:xfrm>
            <a:off x="3467100" y="811254"/>
            <a:ext cx="7010400" cy="633412"/>
          </a:xfrm>
        </p:spPr>
        <p:txBody>
          <a:bodyPr>
            <a:normAutofit/>
          </a:bodyPr>
          <a:lstStyle/>
          <a:p>
            <a:r>
              <a:rPr lang="tr-TR" sz="2800" b="1" u="sng" dirty="0">
                <a:solidFill>
                  <a:srgbClr val="FF0000"/>
                </a:solidFill>
              </a:rPr>
              <a:t>KONSÜLTASYON </a:t>
            </a:r>
            <a:r>
              <a:rPr lang="tr-TR" sz="2800" b="1" u="sng" dirty="0" smtClean="0">
                <a:solidFill>
                  <a:srgbClr val="FF0000"/>
                </a:solidFill>
              </a:rPr>
              <a:t> SİSTEMİ  </a:t>
            </a:r>
            <a:r>
              <a:rPr lang="tr-TR" sz="2800" b="1" dirty="0" smtClean="0">
                <a:solidFill>
                  <a:srgbClr val="FF0000"/>
                </a:solidFill>
              </a:rPr>
              <a:t>BAŞLATILDI</a:t>
            </a:r>
            <a:endParaRPr lang="tr-TR" sz="2800" b="1" dirty="0">
              <a:solidFill>
                <a:srgbClr val="FF0000"/>
              </a:solidFill>
            </a:endParaRPr>
          </a:p>
        </p:txBody>
      </p:sp>
      <p:pic>
        <p:nvPicPr>
          <p:cNvPr id="9219" name="Picture 2" descr="powerpoint templates 2017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18" r="30693" b="24651"/>
          <a:stretch>
            <a:fillRect/>
          </a:stretch>
        </p:blipFill>
        <p:spPr>
          <a:xfrm>
            <a:off x="2394975" y="2665535"/>
            <a:ext cx="7200900" cy="3312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ikdörtgen 8"/>
          <p:cNvSpPr/>
          <p:nvPr/>
        </p:nvSpPr>
        <p:spPr>
          <a:xfrm>
            <a:off x="3200400" y="3799184"/>
            <a:ext cx="1368425" cy="2021513"/>
          </a:xfrm>
          <a:prstGeom prst="rect">
            <a:avLst/>
          </a:prstGeom>
          <a:solidFill>
            <a:srgbClr val="FF5050"/>
          </a:solidFill>
        </p:spPr>
        <p:style>
          <a:lnRef idx="1">
            <a:schemeClr val="accent5"/>
          </a:lnRef>
          <a:fillRef idx="2">
            <a:schemeClr val="accent5"/>
          </a:fillRef>
          <a:effectRef idx="1">
            <a:schemeClr val="accent5"/>
          </a:effectRef>
          <a:fontRef idx="minor">
            <a:schemeClr val="dk1"/>
          </a:fontRef>
        </p:style>
        <p:txBody>
          <a:bodyPr lIns="68580" tIns="34290" rIns="68580" bIns="34290" anchor="ctr"/>
          <a:lstStyle/>
          <a:p>
            <a:pPr algn="ctr">
              <a:defRPr/>
            </a:pPr>
            <a:r>
              <a:rPr lang="tr-TR" b="1" dirty="0" err="1"/>
              <a:t>Klinisyen</a:t>
            </a:r>
            <a:r>
              <a:rPr lang="tr-TR" b="1" dirty="0"/>
              <a:t>/</a:t>
            </a:r>
          </a:p>
          <a:p>
            <a:pPr algn="ctr">
              <a:defRPr/>
            </a:pPr>
            <a:r>
              <a:rPr lang="tr-TR" b="1" dirty="0"/>
              <a:t>Laboratuvar Uzmanı</a:t>
            </a:r>
          </a:p>
        </p:txBody>
      </p:sp>
      <p:sp>
        <p:nvSpPr>
          <p:cNvPr id="10" name="Dikdörtgen 9"/>
          <p:cNvSpPr/>
          <p:nvPr/>
        </p:nvSpPr>
        <p:spPr>
          <a:xfrm>
            <a:off x="5418873" y="3799184"/>
            <a:ext cx="1368425" cy="2021513"/>
          </a:xfrm>
          <a:prstGeom prst="rect">
            <a:avLst/>
          </a:prstGeom>
          <a:solidFill>
            <a:srgbClr val="92D050"/>
          </a:solidFill>
          <a:ln>
            <a:solidFill>
              <a:schemeClr val="accent3">
                <a:lumMod val="40000"/>
                <a:lumOff val="60000"/>
              </a:schemeClr>
            </a:solidFill>
          </a:ln>
        </p:spPr>
        <p:style>
          <a:lnRef idx="1">
            <a:schemeClr val="accent6"/>
          </a:lnRef>
          <a:fillRef idx="2">
            <a:schemeClr val="accent6"/>
          </a:fillRef>
          <a:effectRef idx="1">
            <a:schemeClr val="accent6"/>
          </a:effectRef>
          <a:fontRef idx="minor">
            <a:schemeClr val="dk1"/>
          </a:fontRef>
        </p:style>
        <p:txBody>
          <a:bodyPr lIns="68580" tIns="34290" rIns="68580" bIns="34290" anchor="ctr"/>
          <a:lstStyle/>
          <a:p>
            <a:pPr algn="ctr">
              <a:defRPr/>
            </a:pPr>
            <a:r>
              <a:rPr lang="tr-TR" b="1" dirty="0"/>
              <a:t>Laboratuvar Uzmanı/ </a:t>
            </a:r>
            <a:r>
              <a:rPr lang="tr-TR" b="1" dirty="0" err="1"/>
              <a:t>Klinisyen</a:t>
            </a:r>
            <a:endParaRPr lang="tr-TR" b="1" dirty="0"/>
          </a:p>
        </p:txBody>
      </p:sp>
      <p:sp>
        <p:nvSpPr>
          <p:cNvPr id="11" name="Dikdörtgen 10"/>
          <p:cNvSpPr/>
          <p:nvPr/>
        </p:nvSpPr>
        <p:spPr>
          <a:xfrm>
            <a:off x="7748651" y="3799184"/>
            <a:ext cx="1295400" cy="2021513"/>
          </a:xfrm>
          <a:prstGeom prst="rect">
            <a:avLst/>
          </a:prstGeom>
          <a:solidFill>
            <a:srgbClr val="2BDDF5"/>
          </a:solidFill>
        </p:spPr>
        <p:style>
          <a:lnRef idx="1">
            <a:schemeClr val="accent5"/>
          </a:lnRef>
          <a:fillRef idx="2">
            <a:schemeClr val="accent5"/>
          </a:fillRef>
          <a:effectRef idx="1">
            <a:schemeClr val="accent5"/>
          </a:effectRef>
          <a:fontRef idx="minor">
            <a:schemeClr val="dk1"/>
          </a:fontRef>
        </p:style>
        <p:txBody>
          <a:bodyPr lIns="68580" tIns="34290" rIns="68580" bIns="34290" anchor="ctr"/>
          <a:lstStyle/>
          <a:p>
            <a:pPr algn="ctr">
              <a:defRPr/>
            </a:pPr>
            <a:r>
              <a:rPr lang="tr-TR" sz="1600" b="1" dirty="0"/>
              <a:t>Laboratuvar Uzmanları Arasında</a:t>
            </a:r>
          </a:p>
        </p:txBody>
      </p:sp>
      <p:sp>
        <p:nvSpPr>
          <p:cNvPr id="12" name="Dikdörtgen 11"/>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8"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93822" y="436308"/>
            <a:ext cx="2706578" cy="1809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6" descr="Ã¶fkeli telefon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7899" y="262225"/>
            <a:ext cx="2599202" cy="1731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68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144" t="22955" b="8995"/>
          <a:stretch/>
        </p:blipFill>
        <p:spPr bwMode="auto">
          <a:xfrm>
            <a:off x="-17552" y="0"/>
            <a:ext cx="12209552" cy="678036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759789" y="414068"/>
            <a:ext cx="2475780" cy="169077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5">
                    <a:lumMod val="50000"/>
                  </a:schemeClr>
                </a:solidFill>
              </a:rPr>
              <a:t>HBYS/LBYS</a:t>
            </a:r>
          </a:p>
          <a:p>
            <a:pPr algn="ctr"/>
            <a:r>
              <a:rPr lang="tr-TR" sz="1600" dirty="0" smtClean="0">
                <a:solidFill>
                  <a:schemeClr val="accent5">
                    <a:lumMod val="50000"/>
                  </a:schemeClr>
                </a:solidFill>
              </a:rPr>
              <a:t>KONSÜLTASYON </a:t>
            </a:r>
            <a:r>
              <a:rPr lang="tr-TR" sz="1600" dirty="0">
                <a:solidFill>
                  <a:schemeClr val="accent5">
                    <a:lumMod val="50000"/>
                  </a:schemeClr>
                </a:solidFill>
              </a:rPr>
              <a:t>BUTONU</a:t>
            </a:r>
          </a:p>
        </p:txBody>
      </p:sp>
      <p:sp>
        <p:nvSpPr>
          <p:cNvPr id="7" name="Dikdörtgen 6"/>
          <p:cNvSpPr/>
          <p:nvPr/>
        </p:nvSpPr>
        <p:spPr>
          <a:xfrm>
            <a:off x="5348378" y="375968"/>
            <a:ext cx="2596549" cy="176697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2">
                    <a:lumMod val="50000"/>
                  </a:schemeClr>
                </a:solidFill>
              </a:rPr>
              <a:t>TIBBİ LABORATUVAR DALLARI (B, M, P, DTL)</a:t>
            </a:r>
            <a:endParaRPr lang="tr-TR" dirty="0">
              <a:solidFill>
                <a:schemeClr val="accent2">
                  <a:lumMod val="50000"/>
                </a:schemeClr>
              </a:solidFill>
            </a:endParaRPr>
          </a:p>
        </p:txBody>
      </p:sp>
      <p:sp>
        <p:nvSpPr>
          <p:cNvPr id="8" name="Dikdörtgen 7"/>
          <p:cNvSpPr/>
          <p:nvPr/>
        </p:nvSpPr>
        <p:spPr>
          <a:xfrm>
            <a:off x="8971473" y="414068"/>
            <a:ext cx="2596550" cy="169077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accent2">
                    <a:lumMod val="75000"/>
                  </a:schemeClr>
                </a:solidFill>
              </a:rPr>
              <a:t>TIBBİ LABORATUVAR UZMANI </a:t>
            </a:r>
            <a:r>
              <a:rPr lang="tr-TR" sz="1200" dirty="0" smtClean="0">
                <a:solidFill>
                  <a:schemeClr val="accent2">
                    <a:lumMod val="75000"/>
                  </a:schemeClr>
                </a:solidFill>
              </a:rPr>
              <a:t>/</a:t>
            </a:r>
            <a:endParaRPr lang="tr-TR" sz="1200" dirty="0">
              <a:solidFill>
                <a:schemeClr val="accent2">
                  <a:lumMod val="75000"/>
                </a:schemeClr>
              </a:solidFill>
            </a:endParaRPr>
          </a:p>
          <a:p>
            <a:pPr algn="ctr"/>
            <a:r>
              <a:rPr lang="tr-TR" sz="1200" dirty="0" smtClean="0">
                <a:solidFill>
                  <a:schemeClr val="accent2">
                    <a:lumMod val="75000"/>
                  </a:schemeClr>
                </a:solidFill>
              </a:rPr>
              <a:t>OTOMATİK OLARAK DA TIBBİ </a:t>
            </a:r>
            <a:r>
              <a:rPr lang="tr-TR" sz="1200" dirty="0">
                <a:solidFill>
                  <a:schemeClr val="accent2">
                    <a:lumMod val="75000"/>
                  </a:schemeClr>
                </a:solidFill>
              </a:rPr>
              <a:t>LABORATUVAR ALT BİRİM </a:t>
            </a:r>
            <a:r>
              <a:rPr lang="tr-TR" sz="1200" dirty="0" smtClean="0">
                <a:solidFill>
                  <a:schemeClr val="accent2">
                    <a:lumMod val="75000"/>
                  </a:schemeClr>
                </a:solidFill>
              </a:rPr>
              <a:t>SORUMLUSU SEÇİLİR</a:t>
            </a:r>
            <a:endParaRPr lang="tr-TR" sz="1200" dirty="0">
              <a:solidFill>
                <a:schemeClr val="accent2">
                  <a:lumMod val="75000"/>
                </a:schemeClr>
              </a:solidFill>
            </a:endParaRPr>
          </a:p>
        </p:txBody>
      </p:sp>
      <p:sp>
        <p:nvSpPr>
          <p:cNvPr id="9" name="Dikdörtgen 8"/>
          <p:cNvSpPr/>
          <p:nvPr/>
        </p:nvSpPr>
        <p:spPr>
          <a:xfrm>
            <a:off x="1759789" y="2728822"/>
            <a:ext cx="2475779" cy="1618891"/>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accent6">
                    <a:lumMod val="75000"/>
                  </a:schemeClr>
                </a:solidFill>
              </a:rPr>
              <a:t>EKRANA </a:t>
            </a:r>
            <a:r>
              <a:rPr lang="tr-TR" sz="1600" dirty="0">
                <a:solidFill>
                  <a:schemeClr val="accent6">
                    <a:lumMod val="75000"/>
                  </a:schemeClr>
                </a:solidFill>
              </a:rPr>
              <a:t>SESLİ/GÖRSEL UYARI GELİR</a:t>
            </a:r>
          </a:p>
        </p:txBody>
      </p:sp>
      <p:sp>
        <p:nvSpPr>
          <p:cNvPr id="10" name="Dikdörtgen 9"/>
          <p:cNvSpPr/>
          <p:nvPr/>
        </p:nvSpPr>
        <p:spPr>
          <a:xfrm>
            <a:off x="5371382" y="2728822"/>
            <a:ext cx="2550540" cy="161889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6">
                    <a:lumMod val="50000"/>
                  </a:schemeClr>
                </a:solidFill>
              </a:rPr>
              <a:t>KONSÜLTASYON KABUL</a:t>
            </a:r>
          </a:p>
          <a:p>
            <a:pPr algn="ctr"/>
            <a:r>
              <a:rPr lang="tr-TR" dirty="0" smtClean="0">
                <a:solidFill>
                  <a:schemeClr val="accent6">
                    <a:lumMod val="50000"/>
                  </a:schemeClr>
                </a:solidFill>
              </a:rPr>
              <a:t>(48 Saat) </a:t>
            </a:r>
            <a:endParaRPr lang="tr-TR" dirty="0">
              <a:solidFill>
                <a:schemeClr val="accent6">
                  <a:lumMod val="50000"/>
                </a:schemeClr>
              </a:solidFill>
            </a:endParaRPr>
          </a:p>
        </p:txBody>
      </p:sp>
      <p:sp>
        <p:nvSpPr>
          <p:cNvPr id="11" name="Dikdörtgen 10"/>
          <p:cNvSpPr/>
          <p:nvPr/>
        </p:nvSpPr>
        <p:spPr>
          <a:xfrm>
            <a:off x="8971473" y="2728822"/>
            <a:ext cx="2550540" cy="1618891"/>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accent5">
                    <a:lumMod val="75000"/>
                  </a:schemeClr>
                </a:solidFill>
              </a:rPr>
              <a:t>KONSÜLTASYON </a:t>
            </a:r>
            <a:r>
              <a:rPr lang="tr-TR" dirty="0">
                <a:solidFill>
                  <a:schemeClr val="accent5">
                    <a:lumMod val="75000"/>
                  </a:schemeClr>
                </a:solidFill>
              </a:rPr>
              <a:t>CEVAP </a:t>
            </a:r>
            <a:endParaRPr lang="tr-TR" dirty="0" smtClean="0">
              <a:solidFill>
                <a:schemeClr val="accent5">
                  <a:lumMod val="75000"/>
                </a:schemeClr>
              </a:solidFill>
            </a:endParaRPr>
          </a:p>
          <a:p>
            <a:pPr algn="ctr"/>
            <a:r>
              <a:rPr lang="tr-TR" dirty="0" smtClean="0">
                <a:solidFill>
                  <a:schemeClr val="accent5">
                    <a:lumMod val="75000"/>
                  </a:schemeClr>
                </a:solidFill>
              </a:rPr>
              <a:t>(72 Saat)</a:t>
            </a:r>
            <a:endParaRPr lang="tr-TR" dirty="0">
              <a:solidFill>
                <a:schemeClr val="accent5">
                  <a:lumMod val="75000"/>
                </a:schemeClr>
              </a:solidFill>
            </a:endParaRPr>
          </a:p>
        </p:txBody>
      </p:sp>
      <p:sp>
        <p:nvSpPr>
          <p:cNvPr id="12" name="Dikdörtgen 11"/>
          <p:cNvSpPr/>
          <p:nvPr/>
        </p:nvSpPr>
        <p:spPr>
          <a:xfrm>
            <a:off x="1685029" y="4876799"/>
            <a:ext cx="2550539" cy="1722409"/>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smtClean="0">
                <a:solidFill>
                  <a:schemeClr val="tx1"/>
                </a:solidFill>
              </a:rPr>
              <a:t>TIBBİ </a:t>
            </a:r>
            <a:r>
              <a:rPr lang="tr-TR" sz="1400" dirty="0">
                <a:solidFill>
                  <a:schemeClr val="tx1"/>
                </a:solidFill>
              </a:rPr>
              <a:t>LABORATUVAR </a:t>
            </a:r>
            <a:r>
              <a:rPr lang="tr-TR" sz="1400" dirty="0" smtClean="0">
                <a:solidFill>
                  <a:schemeClr val="tx1"/>
                </a:solidFill>
              </a:rPr>
              <a:t>UZMANI TARAFINDAN CEVAP </a:t>
            </a:r>
            <a:r>
              <a:rPr lang="tr-TR" sz="1400" dirty="0">
                <a:solidFill>
                  <a:schemeClr val="tx1"/>
                </a:solidFill>
              </a:rPr>
              <a:t>VERİLEREK KLİNİSYENE GÖNDERİLİR</a:t>
            </a:r>
          </a:p>
        </p:txBody>
      </p:sp>
      <p:sp>
        <p:nvSpPr>
          <p:cNvPr id="13" name="Dikdörtgen 12"/>
          <p:cNvSpPr/>
          <p:nvPr/>
        </p:nvSpPr>
        <p:spPr>
          <a:xfrm>
            <a:off x="5394388" y="4902678"/>
            <a:ext cx="2550539" cy="1696530"/>
          </a:xfrm>
          <a:prstGeom prst="rect">
            <a:avLst/>
          </a:prstGeom>
          <a:solidFill>
            <a:schemeClr val="bg1"/>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7030A0"/>
                </a:solidFill>
              </a:rPr>
              <a:t>KLİNİSYEN </a:t>
            </a:r>
            <a:r>
              <a:rPr lang="tr-TR" sz="1600" dirty="0">
                <a:solidFill>
                  <a:srgbClr val="7030A0"/>
                </a:solidFill>
              </a:rPr>
              <a:t>EKRANINA SESLİ/GÖRSEL UYARI GELİR</a:t>
            </a:r>
          </a:p>
        </p:txBody>
      </p:sp>
      <p:sp>
        <p:nvSpPr>
          <p:cNvPr id="14" name="Dikdörtgen 13"/>
          <p:cNvSpPr/>
          <p:nvPr/>
        </p:nvSpPr>
        <p:spPr>
          <a:xfrm>
            <a:off x="8971473" y="4902678"/>
            <a:ext cx="2507408" cy="1696530"/>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accent6">
                    <a:lumMod val="50000"/>
                  </a:schemeClr>
                </a:solidFill>
              </a:rPr>
              <a:t>SORUMLULUK </a:t>
            </a:r>
            <a:r>
              <a:rPr lang="tr-TR" sz="1200" dirty="0">
                <a:solidFill>
                  <a:schemeClr val="accent6">
                    <a:lumMod val="50000"/>
                  </a:schemeClr>
                </a:solidFill>
              </a:rPr>
              <a:t>(TIBBİ LABORATUVAR BİRİM SORUMLUSU VE İLGİLİ TIBBİ LABORATUVAR UZMANI)</a:t>
            </a:r>
          </a:p>
        </p:txBody>
      </p:sp>
      <p:sp>
        <p:nvSpPr>
          <p:cNvPr id="15" name="Dikdörtgen 14"/>
          <p:cNvSpPr/>
          <p:nvPr/>
        </p:nvSpPr>
        <p:spPr>
          <a:xfrm>
            <a:off x="2001329" y="46008"/>
            <a:ext cx="7875917" cy="32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rgbClr val="FF0000"/>
                </a:solidFill>
              </a:rPr>
              <a:t>KLİNİSYEN-LABORATUVAR UZMANI</a:t>
            </a:r>
            <a:endParaRPr lang="tr-TR" sz="2000" dirty="0">
              <a:solidFill>
                <a:srgbClr val="FF0000"/>
              </a:solidFill>
            </a:endParaRPr>
          </a:p>
        </p:txBody>
      </p:sp>
    </p:spTree>
    <p:extLst>
      <p:ext uri="{BB962C8B-B14F-4D97-AF65-F5344CB8AC3E}">
        <p14:creationId xmlns:p14="http://schemas.microsoft.com/office/powerpoint/2010/main" val="45787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icker powerpoint ile ilgili gÃ¶rsel sonucu"/>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375" t="8003" r="9372" b="10121"/>
          <a:stretch/>
        </p:blipFill>
        <p:spPr bwMode="auto">
          <a:xfrm>
            <a:off x="750497" y="552092"/>
            <a:ext cx="3907767" cy="33729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icker powerpoint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51375" t="25244" r="9372" b="27013"/>
          <a:stretch/>
        </p:blipFill>
        <p:spPr bwMode="auto">
          <a:xfrm>
            <a:off x="750497" y="3925020"/>
            <a:ext cx="3907767" cy="196682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81819" y="5279366"/>
            <a:ext cx="715992" cy="3709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200" b="1" dirty="0" smtClean="0"/>
              <a:t>08</a:t>
            </a:r>
            <a:endParaRPr lang="tr-TR" sz="3200" b="1" dirty="0"/>
          </a:p>
        </p:txBody>
      </p:sp>
      <p:sp>
        <p:nvSpPr>
          <p:cNvPr id="6" name="Dikdörtgen 5"/>
          <p:cNvSpPr/>
          <p:nvPr/>
        </p:nvSpPr>
        <p:spPr>
          <a:xfrm>
            <a:off x="1181819" y="4002656"/>
            <a:ext cx="715992" cy="336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06</a:t>
            </a:r>
            <a:endParaRPr lang="tr-TR" sz="3200" b="1" dirty="0"/>
          </a:p>
        </p:txBody>
      </p:sp>
      <p:sp>
        <p:nvSpPr>
          <p:cNvPr id="7" name="Dikdörtgen 6"/>
          <p:cNvSpPr/>
          <p:nvPr/>
        </p:nvSpPr>
        <p:spPr>
          <a:xfrm>
            <a:off x="3637472" y="4655388"/>
            <a:ext cx="715992" cy="3364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07</a:t>
            </a:r>
            <a:endParaRPr lang="tr-TR" sz="3200" b="1" dirty="0"/>
          </a:p>
        </p:txBody>
      </p:sp>
      <p:pic>
        <p:nvPicPr>
          <p:cNvPr id="8" name="Picture 2" descr="sticker powerpoint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8367" t="20692" r="18181" b="13491"/>
          <a:stretch/>
        </p:blipFill>
        <p:spPr bwMode="auto">
          <a:xfrm>
            <a:off x="6728605" y="552092"/>
            <a:ext cx="4908430" cy="345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icker powerpoint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8367" t="36511" r="18181" b="29368"/>
          <a:stretch/>
        </p:blipFill>
        <p:spPr bwMode="auto">
          <a:xfrm>
            <a:off x="6728605" y="4002656"/>
            <a:ext cx="4908430" cy="2156604"/>
          </a:xfrm>
          <a:prstGeom prst="rect">
            <a:avLst/>
          </a:prstGeom>
          <a:noFill/>
          <a:extLst>
            <a:ext uri="{909E8E84-426E-40DD-AFC4-6F175D3DCCD1}">
              <a14:hiddenFill xmlns:a14="http://schemas.microsoft.com/office/drawing/2010/main">
                <a:solidFill>
                  <a:srgbClr val="FFFFFF"/>
                </a:solidFill>
              </a14:hiddenFill>
            </a:ext>
          </a:extLst>
        </p:spPr>
      </p:pic>
      <p:sp>
        <p:nvSpPr>
          <p:cNvPr id="5" name="Eksi 4"/>
          <p:cNvSpPr/>
          <p:nvPr/>
        </p:nvSpPr>
        <p:spPr>
          <a:xfrm rot="16200000">
            <a:off x="1364427" y="3019791"/>
            <a:ext cx="8450981" cy="621100"/>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50497" y="189789"/>
            <a:ext cx="4353467" cy="215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u="sng" dirty="0" smtClean="0">
                <a:solidFill>
                  <a:srgbClr val="FF0000"/>
                </a:solidFill>
              </a:rPr>
              <a:t>LABORATUVAR UZMANI-KLİNİSYEN</a:t>
            </a:r>
            <a:endParaRPr lang="tr-TR" b="1" u="sng" dirty="0">
              <a:solidFill>
                <a:srgbClr val="FF0000"/>
              </a:solidFill>
            </a:endParaRPr>
          </a:p>
        </p:txBody>
      </p:sp>
      <p:sp>
        <p:nvSpPr>
          <p:cNvPr id="13" name="Dikdörtgen 12"/>
          <p:cNvSpPr/>
          <p:nvPr/>
        </p:nvSpPr>
        <p:spPr>
          <a:xfrm>
            <a:off x="6872377" y="181168"/>
            <a:ext cx="5126966" cy="215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u="sng" dirty="0" smtClean="0">
                <a:solidFill>
                  <a:schemeClr val="tx1">
                    <a:lumMod val="85000"/>
                    <a:lumOff val="15000"/>
                  </a:schemeClr>
                </a:solidFill>
              </a:rPr>
              <a:t>LABORATUVAR UZMANI-</a:t>
            </a:r>
            <a:r>
              <a:rPr lang="tr-TR" b="1" u="sng" dirty="0">
                <a:solidFill>
                  <a:schemeClr val="tx1">
                    <a:lumMod val="85000"/>
                    <a:lumOff val="15000"/>
                  </a:schemeClr>
                </a:solidFill>
              </a:rPr>
              <a:t>LABORATUVAR UZMANI</a:t>
            </a:r>
          </a:p>
        </p:txBody>
      </p:sp>
      <p:sp>
        <p:nvSpPr>
          <p:cNvPr id="14" name="Dikdörtgen 13"/>
          <p:cNvSpPr/>
          <p:nvPr/>
        </p:nvSpPr>
        <p:spPr>
          <a:xfrm>
            <a:off x="8853578" y="4002656"/>
            <a:ext cx="658483" cy="4658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06</a:t>
            </a:r>
            <a:endParaRPr lang="tr-TR" sz="3200" b="1" dirty="0"/>
          </a:p>
        </p:txBody>
      </p:sp>
      <p:sp>
        <p:nvSpPr>
          <p:cNvPr id="15" name="Dikdörtgen 14"/>
          <p:cNvSpPr/>
          <p:nvPr/>
        </p:nvSpPr>
        <p:spPr>
          <a:xfrm>
            <a:off x="8853578" y="4758905"/>
            <a:ext cx="658483" cy="4658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07</a:t>
            </a:r>
            <a:endParaRPr lang="tr-TR" sz="3200" b="1" dirty="0"/>
          </a:p>
        </p:txBody>
      </p:sp>
      <p:sp>
        <p:nvSpPr>
          <p:cNvPr id="16" name="Dikdörtgen 15"/>
          <p:cNvSpPr/>
          <p:nvPr/>
        </p:nvSpPr>
        <p:spPr>
          <a:xfrm>
            <a:off x="8853578" y="5451894"/>
            <a:ext cx="658483" cy="5434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200" b="1" dirty="0" smtClean="0"/>
              <a:t>08</a:t>
            </a:r>
            <a:endParaRPr lang="tr-TR" sz="3200" b="1" dirty="0"/>
          </a:p>
        </p:txBody>
      </p:sp>
      <p:sp>
        <p:nvSpPr>
          <p:cNvPr id="17" name="Dikdörtgen 16"/>
          <p:cNvSpPr/>
          <p:nvPr/>
        </p:nvSpPr>
        <p:spPr>
          <a:xfrm>
            <a:off x="1210574" y="767757"/>
            <a:ext cx="2251494" cy="414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HBYS/LBYS</a:t>
            </a:r>
          </a:p>
          <a:p>
            <a:pPr algn="ctr"/>
            <a:r>
              <a:rPr lang="tr-TR" sz="1600" dirty="0" smtClean="0">
                <a:solidFill>
                  <a:schemeClr val="tx1"/>
                </a:solidFill>
              </a:rPr>
              <a:t>KONSÜLTASYON İSTEMİ</a:t>
            </a:r>
            <a:endParaRPr lang="tr-TR" sz="1600" dirty="0">
              <a:solidFill>
                <a:schemeClr val="tx1"/>
              </a:solidFill>
            </a:endParaRPr>
          </a:p>
        </p:txBody>
      </p:sp>
      <p:sp>
        <p:nvSpPr>
          <p:cNvPr id="18" name="Dikdörtgen 17"/>
          <p:cNvSpPr/>
          <p:nvPr/>
        </p:nvSpPr>
        <p:spPr>
          <a:xfrm>
            <a:off x="2018582" y="1426961"/>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lumMod val="85000"/>
                    <a:lumOff val="15000"/>
                  </a:schemeClr>
                </a:solidFill>
              </a:rPr>
              <a:t>KONSÜLTASYON </a:t>
            </a:r>
            <a:r>
              <a:rPr lang="tr-TR" sz="1400" dirty="0">
                <a:solidFill>
                  <a:schemeClr val="tx1">
                    <a:lumMod val="85000"/>
                    <a:lumOff val="15000"/>
                  </a:schemeClr>
                </a:solidFill>
              </a:rPr>
              <a:t>BUTONU</a:t>
            </a:r>
          </a:p>
        </p:txBody>
      </p:sp>
      <p:sp>
        <p:nvSpPr>
          <p:cNvPr id="19" name="Dikdörtgen 18"/>
          <p:cNvSpPr/>
          <p:nvPr/>
        </p:nvSpPr>
        <p:spPr>
          <a:xfrm>
            <a:off x="1279586" y="2072499"/>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KLİNİSYEN</a:t>
            </a:r>
            <a:endParaRPr lang="tr-TR" sz="1400" dirty="0">
              <a:solidFill>
                <a:schemeClr val="tx1"/>
              </a:solidFill>
            </a:endParaRPr>
          </a:p>
        </p:txBody>
      </p:sp>
      <p:sp>
        <p:nvSpPr>
          <p:cNvPr id="20" name="Dikdörtgen 19"/>
          <p:cNvSpPr/>
          <p:nvPr/>
        </p:nvSpPr>
        <p:spPr>
          <a:xfrm>
            <a:off x="2018582" y="2727386"/>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EKRANA SESLİ/GÖRSEL UYARI GELİR</a:t>
            </a:r>
          </a:p>
        </p:txBody>
      </p:sp>
      <p:sp>
        <p:nvSpPr>
          <p:cNvPr id="21" name="Dikdörtgen 20"/>
          <p:cNvSpPr/>
          <p:nvPr/>
        </p:nvSpPr>
        <p:spPr>
          <a:xfrm>
            <a:off x="1279586" y="3368624"/>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KONSÜLTASYON KABUL</a:t>
            </a:r>
          </a:p>
          <a:p>
            <a:pPr algn="ctr"/>
            <a:r>
              <a:rPr lang="tr-TR" sz="1400" dirty="0">
                <a:solidFill>
                  <a:schemeClr val="tx1"/>
                </a:solidFill>
              </a:rPr>
              <a:t>(48 Saat) </a:t>
            </a:r>
          </a:p>
        </p:txBody>
      </p:sp>
      <p:sp>
        <p:nvSpPr>
          <p:cNvPr id="22" name="Dikdörtgen 21"/>
          <p:cNvSpPr/>
          <p:nvPr/>
        </p:nvSpPr>
        <p:spPr>
          <a:xfrm>
            <a:off x="2018582" y="4088920"/>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KONSÜLTASYON </a:t>
            </a:r>
            <a:r>
              <a:rPr lang="tr-TR" sz="1400" dirty="0" smtClean="0">
                <a:solidFill>
                  <a:schemeClr val="tx1"/>
                </a:solidFill>
              </a:rPr>
              <a:t>CEVAP</a:t>
            </a:r>
            <a:endParaRPr lang="tr-TR" sz="1400" dirty="0">
              <a:solidFill>
                <a:schemeClr val="tx1"/>
              </a:solidFill>
            </a:endParaRPr>
          </a:p>
          <a:p>
            <a:pPr algn="ctr"/>
            <a:r>
              <a:rPr lang="tr-TR" sz="1400" dirty="0" smtClean="0">
                <a:solidFill>
                  <a:schemeClr val="tx1"/>
                </a:solidFill>
              </a:rPr>
              <a:t>(72 </a:t>
            </a:r>
            <a:r>
              <a:rPr lang="tr-TR" sz="1400" dirty="0">
                <a:solidFill>
                  <a:schemeClr val="tx1"/>
                </a:solidFill>
              </a:rPr>
              <a:t>Saat) </a:t>
            </a:r>
          </a:p>
        </p:txBody>
      </p:sp>
      <p:sp>
        <p:nvSpPr>
          <p:cNvPr id="23" name="Dikdörtgen 22"/>
          <p:cNvSpPr/>
          <p:nvPr/>
        </p:nvSpPr>
        <p:spPr>
          <a:xfrm>
            <a:off x="1279586" y="4758905"/>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TIBBİ LABORATUVAR UZMANI EKRANINA UYARI</a:t>
            </a:r>
            <a:endParaRPr lang="tr-TR" sz="1400" dirty="0">
              <a:solidFill>
                <a:schemeClr val="tx1"/>
              </a:solidFill>
            </a:endParaRPr>
          </a:p>
        </p:txBody>
      </p:sp>
      <p:sp>
        <p:nvSpPr>
          <p:cNvPr id="24" name="Dikdörtgen 23"/>
          <p:cNvSpPr/>
          <p:nvPr/>
        </p:nvSpPr>
        <p:spPr>
          <a:xfrm>
            <a:off x="2018582" y="5383598"/>
            <a:ext cx="2182482" cy="40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rgbClr val="C00000"/>
                </a:solidFill>
              </a:rPr>
              <a:t>SORUMLULUK (KLİNİK SORUMLUSU-KLİNİSYEN)</a:t>
            </a:r>
            <a:endParaRPr lang="tr-TR" sz="1400" dirty="0">
              <a:solidFill>
                <a:srgbClr val="C00000"/>
              </a:solidFill>
            </a:endParaRPr>
          </a:p>
        </p:txBody>
      </p:sp>
      <p:sp>
        <p:nvSpPr>
          <p:cNvPr id="26" name="Dikdörtgen 25"/>
          <p:cNvSpPr/>
          <p:nvPr/>
        </p:nvSpPr>
        <p:spPr>
          <a:xfrm>
            <a:off x="7030528" y="767757"/>
            <a:ext cx="1823050" cy="560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rgbClr val="C00000"/>
                </a:solidFill>
              </a:rPr>
              <a:t>HBYS/LBYS</a:t>
            </a:r>
          </a:p>
          <a:p>
            <a:pPr algn="ctr"/>
            <a:r>
              <a:rPr lang="tr-TR" sz="1400" dirty="0" smtClean="0">
                <a:solidFill>
                  <a:srgbClr val="C00000"/>
                </a:solidFill>
              </a:rPr>
              <a:t>KONSÜLTASYON İSTEMİ</a:t>
            </a:r>
            <a:endParaRPr lang="tr-TR" sz="1400" dirty="0">
              <a:solidFill>
                <a:srgbClr val="C00000"/>
              </a:solidFill>
            </a:endParaRPr>
          </a:p>
        </p:txBody>
      </p:sp>
      <p:sp>
        <p:nvSpPr>
          <p:cNvPr id="27" name="Dikdörtgen 26"/>
          <p:cNvSpPr/>
          <p:nvPr/>
        </p:nvSpPr>
        <p:spPr>
          <a:xfrm>
            <a:off x="9609826" y="1402888"/>
            <a:ext cx="1613139" cy="53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rgbClr val="C00000"/>
                </a:solidFill>
              </a:rPr>
              <a:t>KONSÜLTASYON </a:t>
            </a:r>
            <a:r>
              <a:rPr lang="tr-TR" sz="1400" dirty="0">
                <a:solidFill>
                  <a:srgbClr val="C00000"/>
                </a:solidFill>
              </a:rPr>
              <a:t>BUTONU</a:t>
            </a:r>
          </a:p>
        </p:txBody>
      </p:sp>
      <p:sp>
        <p:nvSpPr>
          <p:cNvPr id="28" name="Dikdörtgen 27"/>
          <p:cNvSpPr/>
          <p:nvPr/>
        </p:nvSpPr>
        <p:spPr>
          <a:xfrm>
            <a:off x="7134044" y="2072499"/>
            <a:ext cx="1613141" cy="47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rgbClr val="C00000"/>
                </a:solidFill>
              </a:rPr>
              <a:t>LAB. UZMANI</a:t>
            </a:r>
            <a:endParaRPr lang="tr-TR" sz="1400" dirty="0">
              <a:solidFill>
                <a:srgbClr val="C00000"/>
              </a:solidFill>
            </a:endParaRPr>
          </a:p>
        </p:txBody>
      </p:sp>
      <p:sp>
        <p:nvSpPr>
          <p:cNvPr id="29" name="Dikdörtgen 28"/>
          <p:cNvSpPr/>
          <p:nvPr/>
        </p:nvSpPr>
        <p:spPr>
          <a:xfrm>
            <a:off x="9609825" y="2656936"/>
            <a:ext cx="1613139" cy="57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rPr>
              <a:t>EKRANA SESLİ/GÖRSEL UYARI GELİR</a:t>
            </a:r>
          </a:p>
        </p:txBody>
      </p:sp>
      <p:sp>
        <p:nvSpPr>
          <p:cNvPr id="30" name="Dikdörtgen 29"/>
          <p:cNvSpPr/>
          <p:nvPr/>
        </p:nvSpPr>
        <p:spPr>
          <a:xfrm>
            <a:off x="7134044" y="3295291"/>
            <a:ext cx="1719534" cy="581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rPr>
              <a:t>KONSÜLTASYON KABUL</a:t>
            </a:r>
          </a:p>
          <a:p>
            <a:pPr algn="ctr"/>
            <a:r>
              <a:rPr lang="tr-TR" sz="1400" dirty="0">
                <a:solidFill>
                  <a:srgbClr val="C00000"/>
                </a:solidFill>
              </a:rPr>
              <a:t>(48 Saat) </a:t>
            </a:r>
          </a:p>
        </p:txBody>
      </p:sp>
      <p:sp>
        <p:nvSpPr>
          <p:cNvPr id="31" name="Dikdörtgen 30"/>
          <p:cNvSpPr/>
          <p:nvPr/>
        </p:nvSpPr>
        <p:spPr>
          <a:xfrm>
            <a:off x="9661584" y="4037161"/>
            <a:ext cx="1613139" cy="65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rgbClr val="C00000"/>
                </a:solidFill>
              </a:rPr>
              <a:t>KONSÜLTASYON </a:t>
            </a:r>
            <a:r>
              <a:rPr lang="tr-TR" sz="1400" dirty="0" smtClean="0">
                <a:solidFill>
                  <a:srgbClr val="C00000"/>
                </a:solidFill>
              </a:rPr>
              <a:t>CEVAP</a:t>
            </a:r>
            <a:endParaRPr lang="tr-TR" sz="1400" dirty="0">
              <a:solidFill>
                <a:srgbClr val="C00000"/>
              </a:solidFill>
            </a:endParaRPr>
          </a:p>
          <a:p>
            <a:pPr algn="ctr"/>
            <a:r>
              <a:rPr lang="tr-TR" sz="1400" dirty="0" smtClean="0">
                <a:solidFill>
                  <a:srgbClr val="C00000"/>
                </a:solidFill>
              </a:rPr>
              <a:t>(72 </a:t>
            </a:r>
            <a:r>
              <a:rPr lang="tr-TR" sz="1400" dirty="0">
                <a:solidFill>
                  <a:srgbClr val="C00000"/>
                </a:solidFill>
              </a:rPr>
              <a:t>Saat) </a:t>
            </a:r>
          </a:p>
        </p:txBody>
      </p:sp>
      <p:sp>
        <p:nvSpPr>
          <p:cNvPr id="32" name="Dikdörtgen 31"/>
          <p:cNvSpPr/>
          <p:nvPr/>
        </p:nvSpPr>
        <p:spPr>
          <a:xfrm>
            <a:off x="7134045" y="4779032"/>
            <a:ext cx="1719534" cy="67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rgbClr val="C00000"/>
                </a:solidFill>
              </a:rPr>
              <a:t>TIBBİ LABORATUVAR UZMANI EKRANINA UYARI</a:t>
            </a:r>
            <a:endParaRPr lang="tr-TR" sz="1400" dirty="0">
              <a:solidFill>
                <a:srgbClr val="C00000"/>
              </a:solidFill>
            </a:endParaRPr>
          </a:p>
        </p:txBody>
      </p:sp>
      <p:sp>
        <p:nvSpPr>
          <p:cNvPr id="34" name="Dikdörtgen 33"/>
          <p:cNvSpPr/>
          <p:nvPr/>
        </p:nvSpPr>
        <p:spPr>
          <a:xfrm>
            <a:off x="9609825" y="5529532"/>
            <a:ext cx="1716658" cy="577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tx1"/>
                </a:solidFill>
              </a:rPr>
              <a:t>SORUMLULUK (LAB. BİRİM SORUMLUSU İLE LAB. UZMANI)</a:t>
            </a:r>
            <a:endParaRPr lang="tr-TR" sz="1200" dirty="0">
              <a:solidFill>
                <a:schemeClr val="tx1"/>
              </a:solidFill>
            </a:endParaRPr>
          </a:p>
        </p:txBody>
      </p:sp>
    </p:spTree>
    <p:extLst>
      <p:ext uri="{BB962C8B-B14F-4D97-AF65-F5344CB8AC3E}">
        <p14:creationId xmlns:p14="http://schemas.microsoft.com/office/powerpoint/2010/main" val="2647739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093126" y="219794"/>
            <a:ext cx="4014877" cy="52234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Resim 2"/>
          <p:cNvPicPr>
            <a:picLocks noChangeAspect="1"/>
          </p:cNvPicPr>
          <p:nvPr/>
        </p:nvPicPr>
        <p:blipFill>
          <a:blip r:embed="rId3"/>
          <a:stretch>
            <a:fillRect/>
          </a:stretch>
        </p:blipFill>
        <p:spPr>
          <a:xfrm>
            <a:off x="7812657" y="1302588"/>
            <a:ext cx="3962400" cy="5331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Dikdörtgen 3"/>
          <p:cNvSpPr/>
          <p:nvPr/>
        </p:nvSpPr>
        <p:spPr>
          <a:xfrm>
            <a:off x="781201" y="358691"/>
            <a:ext cx="5186980" cy="87034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dirty="0" smtClean="0">
                <a:solidFill>
                  <a:srgbClr val="FF0000"/>
                </a:solidFill>
              </a:rPr>
              <a:t>81 İL VALİLİĞİ, HSGM, KHGM, YÖK RESMİ YAZI,</a:t>
            </a:r>
          </a:p>
          <a:p>
            <a:pPr marL="285750" indent="-285750">
              <a:buFont typeface="Arial" panose="020B0604020202020204" pitchFamily="34" charset="0"/>
              <a:buChar char="•"/>
            </a:pPr>
            <a:r>
              <a:rPr lang="tr-TR" dirty="0" smtClean="0">
                <a:solidFill>
                  <a:srgbClr val="FF0000"/>
                </a:solidFill>
              </a:rPr>
              <a:t>31 AĞUSTOS 2018 TARİHİNE KADAR UYUM</a:t>
            </a:r>
            <a:endParaRPr lang="tr-TR" dirty="0">
              <a:solidFill>
                <a:srgbClr val="FF0000"/>
              </a:solidFill>
            </a:endParaRPr>
          </a:p>
        </p:txBody>
      </p:sp>
      <p:pic>
        <p:nvPicPr>
          <p:cNvPr id="6" name="Resim 5"/>
          <p:cNvPicPr>
            <a:picLocks noChangeAspect="1"/>
          </p:cNvPicPr>
          <p:nvPr/>
        </p:nvPicPr>
        <p:blipFill>
          <a:blip r:embed="rId4"/>
          <a:stretch>
            <a:fillRect/>
          </a:stretch>
        </p:blipFill>
        <p:spPr>
          <a:xfrm>
            <a:off x="438916" y="2401369"/>
            <a:ext cx="3208852" cy="1834956"/>
          </a:xfrm>
          <a:prstGeom prst="rect">
            <a:avLst/>
          </a:prstGeom>
        </p:spPr>
      </p:pic>
      <p:pic>
        <p:nvPicPr>
          <p:cNvPr id="7" name="Resim 6"/>
          <p:cNvPicPr>
            <a:picLocks noChangeAspect="1"/>
          </p:cNvPicPr>
          <p:nvPr/>
        </p:nvPicPr>
        <p:blipFill>
          <a:blip r:embed="rId4"/>
          <a:stretch>
            <a:fillRect/>
          </a:stretch>
        </p:blipFill>
        <p:spPr>
          <a:xfrm>
            <a:off x="2051734" y="4404175"/>
            <a:ext cx="3169195" cy="2016579"/>
          </a:xfrm>
          <a:prstGeom prst="rect">
            <a:avLst/>
          </a:prstGeom>
        </p:spPr>
      </p:pic>
      <p:sp>
        <p:nvSpPr>
          <p:cNvPr id="8" name="Dikdörtgen 7"/>
          <p:cNvSpPr/>
          <p:nvPr/>
        </p:nvSpPr>
        <p:spPr>
          <a:xfrm>
            <a:off x="912697" y="2829377"/>
            <a:ext cx="2278073" cy="1200329"/>
          </a:xfrm>
          <a:prstGeom prst="rect">
            <a:avLst/>
          </a:prstGeom>
        </p:spPr>
        <p:txBody>
          <a:bodyPr wrap="square">
            <a:spAutoFit/>
          </a:bodyPr>
          <a:lstStyle/>
          <a:p>
            <a:r>
              <a:rPr lang="tr-TR" sz="2400" b="1" dirty="0">
                <a:latin typeface="Blackadder ITC" panose="04020505051007020D02" pitchFamily="82" charset="0"/>
              </a:rPr>
              <a:t>Konsültasyon sistemin kullanılması zorunlumu?</a:t>
            </a:r>
          </a:p>
        </p:txBody>
      </p:sp>
      <p:sp>
        <p:nvSpPr>
          <p:cNvPr id="9" name="Dikdörtgen 8"/>
          <p:cNvSpPr/>
          <p:nvPr/>
        </p:nvSpPr>
        <p:spPr>
          <a:xfrm>
            <a:off x="2325260" y="4993163"/>
            <a:ext cx="2545187" cy="830997"/>
          </a:xfrm>
          <a:prstGeom prst="rect">
            <a:avLst/>
          </a:prstGeom>
        </p:spPr>
        <p:txBody>
          <a:bodyPr wrap="square">
            <a:spAutoFit/>
          </a:bodyPr>
          <a:lstStyle/>
          <a:p>
            <a:r>
              <a:rPr lang="tr-TR" sz="2400" b="1" dirty="0">
                <a:latin typeface="Blackadder ITC" panose="04020505051007020D02" pitchFamily="82" charset="0"/>
              </a:rPr>
              <a:t>Konsültasyona cevap verme zorunlumu?</a:t>
            </a:r>
          </a:p>
        </p:txBody>
      </p:sp>
      <p:pic>
        <p:nvPicPr>
          <p:cNvPr id="10" name="Picture 2" descr="soru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186" y="1494440"/>
            <a:ext cx="2401009" cy="62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52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yÄ±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30" y="1489587"/>
            <a:ext cx="2443184" cy="1229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Dikdörtgen 3"/>
          <p:cNvSpPr/>
          <p:nvPr/>
        </p:nvSpPr>
        <p:spPr>
          <a:xfrm>
            <a:off x="2654710" y="422787"/>
            <a:ext cx="6567948" cy="521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rPr>
              <a:t>Konsültasyon sistemin faydaları</a:t>
            </a:r>
          </a:p>
          <a:p>
            <a:pPr algn="ctr"/>
            <a:r>
              <a:rPr lang="tr-TR" sz="2400" b="1" dirty="0" smtClean="0">
                <a:solidFill>
                  <a:schemeClr val="tx1"/>
                </a:solidFill>
              </a:rPr>
              <a:t>Pilot bölge </a:t>
            </a:r>
            <a:endParaRPr lang="tr-TR" sz="2400" b="1" dirty="0">
              <a:solidFill>
                <a:schemeClr val="tx1"/>
              </a:solidFill>
            </a:endParaRPr>
          </a:p>
        </p:txBody>
      </p:sp>
      <p:sp>
        <p:nvSpPr>
          <p:cNvPr id="5" name="Sağ Ok 4"/>
          <p:cNvSpPr/>
          <p:nvPr/>
        </p:nvSpPr>
        <p:spPr>
          <a:xfrm>
            <a:off x="3775587" y="2104103"/>
            <a:ext cx="855406" cy="3539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030" name="Picture 6"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30" y="3067202"/>
            <a:ext cx="2443184" cy="14757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Dikdörtgen 5"/>
          <p:cNvSpPr/>
          <p:nvPr/>
        </p:nvSpPr>
        <p:spPr>
          <a:xfrm>
            <a:off x="5093110" y="2010696"/>
            <a:ext cx="3991897" cy="540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Bilgilerin kayıt altında olması</a:t>
            </a:r>
            <a:endParaRPr lang="tr-TR" sz="2000" b="1" dirty="0">
              <a:solidFill>
                <a:schemeClr val="tx1"/>
              </a:solidFill>
            </a:endParaRPr>
          </a:p>
        </p:txBody>
      </p:sp>
      <p:sp>
        <p:nvSpPr>
          <p:cNvPr id="10" name="Dikdörtgen 9"/>
          <p:cNvSpPr/>
          <p:nvPr/>
        </p:nvSpPr>
        <p:spPr>
          <a:xfrm>
            <a:off x="4911213" y="3618269"/>
            <a:ext cx="5137355" cy="540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Bilgilerin tekrar geriye dönük kontrol edilmesi</a:t>
            </a:r>
            <a:endParaRPr lang="tr-TR" sz="2000" b="1" dirty="0">
              <a:solidFill>
                <a:schemeClr val="tx1"/>
              </a:solidFill>
            </a:endParaRPr>
          </a:p>
        </p:txBody>
      </p:sp>
      <p:sp>
        <p:nvSpPr>
          <p:cNvPr id="11" name="Sağ Ok 10"/>
          <p:cNvSpPr/>
          <p:nvPr/>
        </p:nvSpPr>
        <p:spPr>
          <a:xfrm>
            <a:off x="3701845" y="3805082"/>
            <a:ext cx="855406" cy="3539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032" name="Picture 8" descr="etkil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30" y="5063613"/>
            <a:ext cx="2443184" cy="14471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3" name="Sağ Ok 12"/>
          <p:cNvSpPr/>
          <p:nvPr/>
        </p:nvSpPr>
        <p:spPr>
          <a:xfrm>
            <a:off x="3701845" y="5687960"/>
            <a:ext cx="855406" cy="3539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4" name="Dikdörtgen 13"/>
          <p:cNvSpPr/>
          <p:nvPr/>
        </p:nvSpPr>
        <p:spPr>
          <a:xfrm>
            <a:off x="4630993" y="5594553"/>
            <a:ext cx="6867832" cy="540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Hasta sonuçlarını daha etkili değerlendirilmesi/bilgi alışverişi </a:t>
            </a:r>
            <a:endParaRPr lang="tr-TR" sz="2000" b="1" dirty="0">
              <a:solidFill>
                <a:schemeClr val="tx1"/>
              </a:solidFill>
            </a:endParaRPr>
          </a:p>
        </p:txBody>
      </p:sp>
    </p:spTree>
    <p:extLst>
      <p:ext uri="{BB962C8B-B14F-4D97-AF65-F5344CB8AC3E}">
        <p14:creationId xmlns:p14="http://schemas.microsoft.com/office/powerpoint/2010/main" val="3927103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ktor power poin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013200" y="4356100"/>
            <a:ext cx="7696200" cy="1219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AKILCI TEST İSTEMİ</a:t>
            </a:r>
            <a:endParaRPr lang="tr-TR" sz="4400" dirty="0"/>
          </a:p>
        </p:txBody>
      </p:sp>
    </p:spTree>
    <p:extLst>
      <p:ext uri="{BB962C8B-B14F-4D97-AF65-F5344CB8AC3E}">
        <p14:creationId xmlns:p14="http://schemas.microsoft.com/office/powerpoint/2010/main" val="1871374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oktor bilgisay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989" y="1064302"/>
            <a:ext cx="3363802" cy="5474721"/>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3"/>
          <p:cNvSpPr/>
          <p:nvPr/>
        </p:nvSpPr>
        <p:spPr>
          <a:xfrm>
            <a:off x="797443" y="1064302"/>
            <a:ext cx="7708604" cy="5337545"/>
          </a:xfrm>
          <a:prstGeom prst="cloudCallout">
            <a:avLst>
              <a:gd name="adj1" fmla="val 122190"/>
              <a:gd name="adj2" fmla="val 14059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tr-TR" sz="2000" b="1" dirty="0" smtClean="0"/>
              <a:t>Hasta bir hafta önce kan verdim diyor ama sonucuna göremiyorum ki.</a:t>
            </a:r>
          </a:p>
          <a:p>
            <a:pPr marL="342900" indent="-342900">
              <a:buAutoNum type="arabicPeriod"/>
            </a:pPr>
            <a:r>
              <a:rPr lang="tr-TR" sz="2000" b="1" dirty="0" smtClean="0"/>
              <a:t>Acaba istediğim tetkik 1 hafta sonra değişiyor mu? geçerlilik süresi neydi </a:t>
            </a:r>
            <a:r>
              <a:rPr lang="tr-TR" sz="2000" b="1" dirty="0" err="1" smtClean="0"/>
              <a:t>ya?hatırlamıyorum</a:t>
            </a:r>
            <a:r>
              <a:rPr lang="tr-TR" sz="2000" b="1" dirty="0" smtClean="0"/>
              <a:t>.</a:t>
            </a:r>
          </a:p>
          <a:p>
            <a:pPr marL="342900" indent="-342900">
              <a:buAutoNum type="arabicPeriod"/>
            </a:pPr>
            <a:r>
              <a:rPr lang="tr-TR" sz="2000" b="1" dirty="0" smtClean="0"/>
              <a:t>Aman boş ver istesem ne olur ki? beni engelleyen mı var?</a:t>
            </a:r>
          </a:p>
          <a:p>
            <a:pPr marL="342900" indent="-342900">
              <a:buAutoNum type="arabicPeriod"/>
            </a:pPr>
            <a:r>
              <a:rPr lang="tr-TR" sz="2000" b="1" dirty="0" smtClean="0"/>
              <a:t>Ya eski sonucu yanlışsa ? </a:t>
            </a:r>
          </a:p>
          <a:p>
            <a:r>
              <a:rPr lang="tr-TR" sz="2000" b="1" dirty="0"/>
              <a:t> </a:t>
            </a:r>
            <a:r>
              <a:rPr lang="tr-TR" sz="2000" b="1" dirty="0" smtClean="0"/>
              <a:t>        Bir daha bakalım ya.</a:t>
            </a:r>
          </a:p>
          <a:p>
            <a:pPr marL="342900" indent="-342900">
              <a:buAutoNum type="arabicPeriod"/>
            </a:pPr>
            <a:r>
              <a:rPr lang="tr-TR" sz="2000" b="1" dirty="0" smtClean="0"/>
              <a:t>Tetkik isteyim bir an önce diğer hastaya geçeyim.</a:t>
            </a:r>
          </a:p>
          <a:p>
            <a:pPr marL="342900" indent="-342900">
              <a:buAutoNum type="arabicPeriod"/>
            </a:pPr>
            <a:endParaRPr lang="tr-TR" sz="2000" b="1" dirty="0"/>
          </a:p>
        </p:txBody>
      </p:sp>
      <p:sp>
        <p:nvSpPr>
          <p:cNvPr id="5" name="Dikdörtgen 4"/>
          <p:cNvSpPr/>
          <p:nvPr/>
        </p:nvSpPr>
        <p:spPr>
          <a:xfrm>
            <a:off x="2052084" y="212652"/>
            <a:ext cx="7676707" cy="670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rPr>
              <a:t>Gereksiz tekrar tetkik problemimiz var.</a:t>
            </a:r>
            <a:endParaRPr lang="tr-TR" sz="2400" b="1" dirty="0">
              <a:solidFill>
                <a:srgbClr val="FF0000"/>
              </a:solidFill>
            </a:endParaRPr>
          </a:p>
        </p:txBody>
      </p:sp>
      <p:sp>
        <p:nvSpPr>
          <p:cNvPr id="6" name="Oval 5"/>
          <p:cNvSpPr/>
          <p:nvPr/>
        </p:nvSpPr>
        <p:spPr>
          <a:xfrm>
            <a:off x="8066199" y="1201479"/>
            <a:ext cx="439848" cy="46783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9033761" y="1064302"/>
            <a:ext cx="259094" cy="31897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9935757" y="991765"/>
            <a:ext cx="186438" cy="20971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0812943" y="1134782"/>
            <a:ext cx="251636" cy="16657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9348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Tablo"/>
          <p:cNvGraphicFramePr>
            <a:graphicFrameLocks noGrp="1"/>
          </p:cNvGraphicFramePr>
          <p:nvPr>
            <p:extLst/>
          </p:nvPr>
        </p:nvGraphicFramePr>
        <p:xfrm>
          <a:off x="3719514" y="188914"/>
          <a:ext cx="4852987" cy="617537"/>
        </p:xfrm>
        <a:graphic>
          <a:graphicData uri="http://schemas.openxmlformats.org/drawingml/2006/table">
            <a:tbl>
              <a:tblPr/>
              <a:tblGrid>
                <a:gridCol w="4852987">
                  <a:extLst>
                    <a:ext uri="{9D8B030D-6E8A-4147-A177-3AD203B41FA5}">
                      <a16:colId xmlns:a16="http://schemas.microsoft.com/office/drawing/2014/main" val="20000"/>
                    </a:ext>
                  </a:extLst>
                </a:gridCol>
              </a:tblGrid>
              <a:tr h="6175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sng" strike="noStrike" cap="none" normalizeH="0" baseline="0" dirty="0" smtClean="0">
                          <a:ln>
                            <a:noFill/>
                          </a:ln>
                          <a:solidFill>
                            <a:srgbClr val="FF0000"/>
                          </a:solidFill>
                          <a:effectLst/>
                          <a:latin typeface="Calibri" panose="020F0502020204030204" pitchFamily="34" charset="0"/>
                          <a:cs typeface="Arial" panose="020B0604020202020204" pitchFamily="34" charset="0"/>
                        </a:rPr>
                        <a:t>AKILCI TEST İSTEM </a:t>
                      </a:r>
                      <a:r>
                        <a:rPr kumimoji="0" lang="tr-TR" altLang="tr-TR" sz="18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rPr>
                        <a:t>SİSTEMİ BAŞLAMIŞTIR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rPr>
                        <a:t>( Geçerlilik Süresi)</a:t>
                      </a:r>
                    </a:p>
                  </a:txBody>
                  <a:tcPr marL="68606" marR="68606" marT="34146" marB="34146" horzOverflow="overflow">
                    <a:lnL>
                      <a:noFill/>
                    </a:lnL>
                    <a:lnR>
                      <a:noFill/>
                    </a:lnR>
                    <a:lnT>
                      <a:noFill/>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Dikdörtgen 2"/>
          <p:cNvSpPr/>
          <p:nvPr/>
        </p:nvSpPr>
        <p:spPr>
          <a:xfrm>
            <a:off x="666306" y="1138535"/>
            <a:ext cx="10923181" cy="646331"/>
          </a:xfrm>
          <a:prstGeom prst="rect">
            <a:avLst/>
          </a:prstGeom>
        </p:spPr>
        <p:txBody>
          <a:bodyPr wrap="square">
            <a:spAutoFit/>
          </a:bodyPr>
          <a:lstStyle/>
          <a:p>
            <a:pPr marL="342900" indent="-342900">
              <a:buAutoNum type="arabicPeriod"/>
            </a:pPr>
            <a:r>
              <a:rPr lang="tr-TR" b="1" u="sng" dirty="0" smtClean="0"/>
              <a:t>Bakanlıkça tetkiklerin Test </a:t>
            </a:r>
            <a:r>
              <a:rPr lang="tr-TR" b="1" u="sng" dirty="0"/>
              <a:t>İstem Periyodu </a:t>
            </a:r>
            <a:r>
              <a:rPr lang="tr-TR" b="1" u="sng" dirty="0" smtClean="0"/>
              <a:t>Listesi yayınlandı: </a:t>
            </a:r>
          </a:p>
          <a:p>
            <a:r>
              <a:rPr lang="tr-TR" b="1" dirty="0" smtClean="0"/>
              <a:t>Hastadan </a:t>
            </a:r>
            <a:r>
              <a:rPr lang="tr-TR" b="1" dirty="0"/>
              <a:t>bir testin istenmesinden sonra aynı testin yeniden istenebilmesi için önerilen süreyi </a:t>
            </a:r>
            <a:r>
              <a:rPr lang="tr-TR" b="1" dirty="0" smtClean="0"/>
              <a:t>tanımlayan  listedir</a:t>
            </a:r>
            <a:r>
              <a:rPr lang="tr-TR" b="1" dirty="0"/>
              <a:t>. </a:t>
            </a:r>
          </a:p>
        </p:txBody>
      </p:sp>
      <p:sp>
        <p:nvSpPr>
          <p:cNvPr id="4" name="Dikdörtgen 3"/>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548763" y="1950320"/>
            <a:ext cx="4762500" cy="4194841"/>
          </a:xfrm>
          <a:prstGeom prst="rect">
            <a:avLst/>
          </a:prstGeom>
        </p:spPr>
      </p:pic>
      <p:pic>
        <p:nvPicPr>
          <p:cNvPr id="6" name="Resim 5"/>
          <p:cNvPicPr>
            <a:picLocks noChangeAspect="1"/>
          </p:cNvPicPr>
          <p:nvPr/>
        </p:nvPicPr>
        <p:blipFill>
          <a:blip r:embed="rId3"/>
          <a:stretch>
            <a:fillRect/>
          </a:stretch>
        </p:blipFill>
        <p:spPr>
          <a:xfrm>
            <a:off x="6146007" y="2045110"/>
            <a:ext cx="4591050" cy="4021393"/>
          </a:xfrm>
          <a:prstGeom prst="rect">
            <a:avLst/>
          </a:prstGeom>
        </p:spPr>
      </p:pic>
    </p:spTree>
    <p:extLst>
      <p:ext uri="{BB962C8B-B14F-4D97-AF65-F5344CB8AC3E}">
        <p14:creationId xmlns:p14="http://schemas.microsoft.com/office/powerpoint/2010/main" val="355979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255638" y="12958"/>
            <a:ext cx="10515600" cy="530225"/>
          </a:xfrm>
        </p:spPr>
        <p:txBody>
          <a:bodyPr>
            <a:normAutofit fontScale="90000"/>
          </a:bodyPr>
          <a:lstStyle/>
          <a:p>
            <a:r>
              <a:rPr lang="tr-TR" b="1" dirty="0" smtClean="0">
                <a:solidFill>
                  <a:srgbClr val="FF0000"/>
                </a:solidFill>
              </a:rPr>
              <a:t>                                      </a:t>
            </a:r>
            <a:endParaRPr lang="tr-TR" b="1" dirty="0">
              <a:solidFill>
                <a:srgbClr val="FF0000"/>
              </a:solidFill>
            </a:endParaRPr>
          </a:p>
        </p:txBody>
      </p:sp>
      <p:sp>
        <p:nvSpPr>
          <p:cNvPr id="6" name="Dikdörtgen 5"/>
          <p:cNvSpPr/>
          <p:nvPr/>
        </p:nvSpPr>
        <p:spPr>
          <a:xfrm>
            <a:off x="2829010" y="296433"/>
            <a:ext cx="6489289" cy="85072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Tetkik ve </a:t>
            </a:r>
            <a:r>
              <a:rPr lang="tr-TR" b="1" dirty="0">
                <a:solidFill>
                  <a:srgbClr val="FF0000"/>
                </a:solidFill>
              </a:rPr>
              <a:t>T</a:t>
            </a:r>
            <a:r>
              <a:rPr lang="tr-TR" b="1" dirty="0" smtClean="0">
                <a:solidFill>
                  <a:srgbClr val="FF0000"/>
                </a:solidFill>
              </a:rPr>
              <a:t>eşhis Hizmetleri Daire Başkanlığı</a:t>
            </a:r>
          </a:p>
          <a:p>
            <a:pPr algn="ctr"/>
            <a:r>
              <a:rPr lang="tr-TR" sz="2000" b="1" dirty="0" smtClean="0">
                <a:solidFill>
                  <a:schemeClr val="tx1"/>
                </a:solidFill>
              </a:rPr>
              <a:t>Faaliyetlerimiz </a:t>
            </a:r>
          </a:p>
        </p:txBody>
      </p:sp>
      <p:sp>
        <p:nvSpPr>
          <p:cNvPr id="7" name="Aşağı Ok 6"/>
          <p:cNvSpPr/>
          <p:nvPr/>
        </p:nvSpPr>
        <p:spPr>
          <a:xfrm rot="16200000" flipH="1">
            <a:off x="-1126965" y="1964727"/>
            <a:ext cx="214834" cy="89473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798321" y="2855511"/>
            <a:ext cx="226142" cy="330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a:off x="-1024463" y="3489066"/>
            <a:ext cx="226142" cy="3304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kış Çizelgesi: İç Depolama 16"/>
          <p:cNvSpPr/>
          <p:nvPr/>
        </p:nvSpPr>
        <p:spPr>
          <a:xfrm>
            <a:off x="-1587912" y="5034116"/>
            <a:ext cx="1126897" cy="511278"/>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AutoShape 2" descr="mevzuat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2" name="AutoShape 4" descr="mevzuat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descr="mevzuat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53" y="1934356"/>
            <a:ext cx="1189704" cy="11824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6" name="Picture 8" descr="ruhsatlandÄ±rma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534" y="2018655"/>
            <a:ext cx="1250952" cy="11673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3" name="AutoShape 12" descr="denetim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4" name="AutoShape 14" descr="denetim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5" name="AutoShape 16" descr="denetim ile ilgili gÃ¶rsel sonuc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6" name="Picture 18" descr="denetim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1795" y="1934356"/>
            <a:ext cx="1275011" cy="12414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68" name="Picture 20" descr="denetim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1364" y="1989057"/>
            <a:ext cx="1389266" cy="12103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70" name="Picture 22" descr="takip ile ilgili gÃ¶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383" t="16890" r="10887" b="13968"/>
          <a:stretch/>
        </p:blipFill>
        <p:spPr bwMode="auto">
          <a:xfrm>
            <a:off x="7588497" y="2058796"/>
            <a:ext cx="1549824" cy="11406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3" name="Dikdörtgen 62"/>
          <p:cNvSpPr/>
          <p:nvPr/>
        </p:nvSpPr>
        <p:spPr>
          <a:xfrm>
            <a:off x="395853" y="3346884"/>
            <a:ext cx="1263543" cy="284364"/>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Mevzuat </a:t>
            </a:r>
            <a:endParaRPr lang="tr-TR" sz="1400" b="1" dirty="0">
              <a:solidFill>
                <a:schemeClr val="tx1"/>
              </a:solidFill>
            </a:endParaRPr>
          </a:p>
        </p:txBody>
      </p:sp>
      <p:sp>
        <p:nvSpPr>
          <p:cNvPr id="64" name="Dikdörtgen 63"/>
          <p:cNvSpPr/>
          <p:nvPr/>
        </p:nvSpPr>
        <p:spPr>
          <a:xfrm>
            <a:off x="2116293" y="3395375"/>
            <a:ext cx="1536531" cy="224689"/>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Ruhsatlandırma </a:t>
            </a:r>
            <a:endParaRPr lang="tr-TR" sz="1400" b="1" dirty="0">
              <a:solidFill>
                <a:schemeClr val="tx1"/>
              </a:solidFill>
            </a:endParaRPr>
          </a:p>
        </p:txBody>
      </p:sp>
      <p:sp>
        <p:nvSpPr>
          <p:cNvPr id="65" name="Dikdörtgen 64"/>
          <p:cNvSpPr/>
          <p:nvPr/>
        </p:nvSpPr>
        <p:spPr>
          <a:xfrm>
            <a:off x="4067543" y="3369214"/>
            <a:ext cx="1263543" cy="284364"/>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Denetim </a:t>
            </a:r>
            <a:endParaRPr lang="tr-TR" sz="1400" b="1" dirty="0">
              <a:solidFill>
                <a:schemeClr val="tx1"/>
              </a:solidFill>
            </a:endParaRPr>
          </a:p>
        </p:txBody>
      </p:sp>
      <p:sp>
        <p:nvSpPr>
          <p:cNvPr id="66" name="Dikdörtgen 65"/>
          <p:cNvSpPr/>
          <p:nvPr/>
        </p:nvSpPr>
        <p:spPr>
          <a:xfrm>
            <a:off x="5784225" y="3395375"/>
            <a:ext cx="1263543" cy="284364"/>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Veri analiz </a:t>
            </a:r>
            <a:endParaRPr lang="tr-TR" sz="1400" b="1" dirty="0">
              <a:solidFill>
                <a:schemeClr val="tx1"/>
              </a:solidFill>
            </a:endParaRPr>
          </a:p>
        </p:txBody>
      </p:sp>
      <p:sp>
        <p:nvSpPr>
          <p:cNvPr id="67" name="Dikdörtgen 66"/>
          <p:cNvSpPr/>
          <p:nvPr/>
        </p:nvSpPr>
        <p:spPr>
          <a:xfrm>
            <a:off x="7739233" y="3408453"/>
            <a:ext cx="1263543" cy="284364"/>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Takip sistemi </a:t>
            </a:r>
            <a:endParaRPr lang="tr-TR" sz="1400" b="1" dirty="0">
              <a:solidFill>
                <a:schemeClr val="tx1"/>
              </a:solidFill>
            </a:endParaRPr>
          </a:p>
        </p:txBody>
      </p:sp>
      <p:pic>
        <p:nvPicPr>
          <p:cNvPr id="2072" name="Picture 24" descr="Ä°lgili resi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48029" y="2123791"/>
            <a:ext cx="1440740" cy="10756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0" name="Dikdörtgen 69"/>
          <p:cNvSpPr/>
          <p:nvPr/>
        </p:nvSpPr>
        <p:spPr>
          <a:xfrm>
            <a:off x="551619" y="5920528"/>
            <a:ext cx="1036712" cy="310404"/>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Eğitim </a:t>
            </a:r>
            <a:endParaRPr lang="tr-TR" sz="1400" b="1" dirty="0">
              <a:solidFill>
                <a:schemeClr val="tx1"/>
              </a:solidFill>
            </a:endParaRPr>
          </a:p>
        </p:txBody>
      </p:sp>
      <p:pic>
        <p:nvPicPr>
          <p:cNvPr id="71" name="Picture 8" descr="Görüntünün olası içeriği: 3 kişi, Filiz Akbıyık ve özlem Gülbahar dahil, oturan insanlar, masa ve iç mek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4274" y="4290448"/>
            <a:ext cx="1338596" cy="12549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2" name="Dikdörtgen 71"/>
          <p:cNvSpPr/>
          <p:nvPr/>
        </p:nvSpPr>
        <p:spPr>
          <a:xfrm>
            <a:off x="4272527" y="5873071"/>
            <a:ext cx="1448837" cy="309193"/>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smtClean="0">
                <a:solidFill>
                  <a:schemeClr val="tx1"/>
                </a:solidFill>
              </a:rPr>
              <a:t>Bilimsel komisyon  </a:t>
            </a:r>
            <a:endParaRPr lang="tr-TR" sz="1100" b="1" dirty="0">
              <a:solidFill>
                <a:schemeClr val="tx1"/>
              </a:solidFill>
            </a:endParaRPr>
          </a:p>
        </p:txBody>
      </p:sp>
      <p:pic>
        <p:nvPicPr>
          <p:cNvPr id="73" name="Picture 6" descr="https://fbcdn-sphotos-f-a.akamaihd.net/hphotos-ak-xfp1/v/t1.0-9/1969308_10152527499879163_6389997577073243909_n.jpg?oh=b22de9d5685dd96a8c38dbc08e1bf9a9&amp;oe=54F2F377&amp;__gda__=1424802087_3aced30abd173572156041d2109c18f4"/>
          <p:cNvPicPr>
            <a:picLocks noChangeAspect="1" noChangeArrowheads="1"/>
          </p:cNvPicPr>
          <p:nvPr/>
        </p:nvPicPr>
        <p:blipFill>
          <a:blip r:embed="rId10" cstate="print"/>
          <a:srcRect/>
          <a:stretch>
            <a:fillRect/>
          </a:stretch>
        </p:blipFill>
        <p:spPr bwMode="auto">
          <a:xfrm>
            <a:off x="460375" y="4281243"/>
            <a:ext cx="1299600" cy="1227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4" name="Dikdörtgen 73"/>
          <p:cNvSpPr/>
          <p:nvPr/>
        </p:nvSpPr>
        <p:spPr>
          <a:xfrm>
            <a:off x="9950043" y="3439742"/>
            <a:ext cx="1036712" cy="262941"/>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Proje  </a:t>
            </a:r>
            <a:endParaRPr lang="tr-TR" sz="1400" b="1" dirty="0">
              <a:solidFill>
                <a:schemeClr val="tx1"/>
              </a:solidFill>
            </a:endParaRPr>
          </a:p>
        </p:txBody>
      </p:sp>
      <p:pic>
        <p:nvPicPr>
          <p:cNvPr id="2076" name="Picture 28" descr="makale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7527" y="4309075"/>
            <a:ext cx="1236959" cy="12363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6" name="Dikdörtgen 75"/>
          <p:cNvSpPr/>
          <p:nvPr/>
        </p:nvSpPr>
        <p:spPr>
          <a:xfrm>
            <a:off x="2119150" y="5867044"/>
            <a:ext cx="1774313" cy="352357"/>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err="1" smtClean="0">
                <a:solidFill>
                  <a:schemeClr val="tx1"/>
                </a:solidFill>
              </a:rPr>
              <a:t>Ulusalarası</a:t>
            </a:r>
            <a:r>
              <a:rPr lang="tr-TR" sz="1400" b="1" dirty="0" smtClean="0">
                <a:solidFill>
                  <a:schemeClr val="tx1"/>
                </a:solidFill>
              </a:rPr>
              <a:t> yayınlar </a:t>
            </a:r>
            <a:endParaRPr lang="tr-TR" sz="1400" b="1" dirty="0">
              <a:solidFill>
                <a:schemeClr val="tx1"/>
              </a:solidFill>
            </a:endParaRPr>
          </a:p>
        </p:txBody>
      </p:sp>
      <p:pic>
        <p:nvPicPr>
          <p:cNvPr id="3074" name="Picture 2" descr="bilgisayar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38785" y="4430375"/>
            <a:ext cx="1550369" cy="1115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7" name="Dikdörtgen 56"/>
          <p:cNvSpPr/>
          <p:nvPr/>
        </p:nvSpPr>
        <p:spPr>
          <a:xfrm>
            <a:off x="6216372" y="5867044"/>
            <a:ext cx="1263543" cy="284364"/>
          </a:xfrm>
          <a:prstGeom prst="rect">
            <a:avLst/>
          </a:prstGeom>
          <a:solidFill>
            <a:schemeClr val="bg1"/>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1"/>
                </a:solidFill>
              </a:rPr>
              <a:t>Web sayfamız </a:t>
            </a:r>
            <a:endParaRPr lang="tr-TR" sz="1400" b="1" dirty="0">
              <a:solidFill>
                <a:schemeClr val="tx1"/>
              </a:solidFill>
            </a:endParaRPr>
          </a:p>
        </p:txBody>
      </p:sp>
      <p:sp>
        <p:nvSpPr>
          <p:cNvPr id="33" name="Dikdörtgen 32"/>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82829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3719514" y="188914"/>
          <a:ext cx="4852987" cy="617537"/>
        </p:xfrm>
        <a:graphic>
          <a:graphicData uri="http://schemas.openxmlformats.org/drawingml/2006/table">
            <a:tbl>
              <a:tblPr/>
              <a:tblGrid>
                <a:gridCol w="4852987">
                  <a:extLst>
                    <a:ext uri="{9D8B030D-6E8A-4147-A177-3AD203B41FA5}">
                      <a16:colId xmlns:a16="http://schemas.microsoft.com/office/drawing/2014/main" val="20000"/>
                    </a:ext>
                  </a:extLst>
                </a:gridCol>
              </a:tblGrid>
              <a:tr h="6175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sng" strike="noStrike" cap="none" normalizeH="0" baseline="0" dirty="0" smtClean="0">
                          <a:ln>
                            <a:noFill/>
                          </a:ln>
                          <a:solidFill>
                            <a:srgbClr val="FF0000"/>
                          </a:solidFill>
                          <a:effectLst/>
                          <a:latin typeface="Calibri" panose="020F0502020204030204" pitchFamily="34" charset="0"/>
                          <a:cs typeface="Arial" panose="020B0604020202020204" pitchFamily="34" charset="0"/>
                        </a:rPr>
                        <a:t>AKILCI TEST İSTEM </a:t>
                      </a:r>
                      <a:r>
                        <a:rPr kumimoji="0" lang="tr-TR" altLang="tr-TR" sz="18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rPr>
                        <a:t>SİSTEMİ BAŞLAMIŞTIR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rPr>
                        <a:t>( Geçerlilik Süresi)</a:t>
                      </a:r>
                    </a:p>
                  </a:txBody>
                  <a:tcPr marL="68606" marR="68606" marT="34146" marB="34146" horzOverflow="overflow">
                    <a:lnL>
                      <a:noFill/>
                    </a:lnL>
                    <a:lnR>
                      <a:noFill/>
                    </a:lnR>
                    <a:lnT>
                      <a:noFill/>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Dikdörtgen 3"/>
          <p:cNvSpPr/>
          <p:nvPr/>
        </p:nvSpPr>
        <p:spPr>
          <a:xfrm>
            <a:off x="421758" y="1739722"/>
            <a:ext cx="11518606" cy="646331"/>
          </a:xfrm>
          <a:prstGeom prst="rect">
            <a:avLst/>
          </a:prstGeom>
        </p:spPr>
        <p:txBody>
          <a:bodyPr wrap="square">
            <a:spAutoFit/>
          </a:bodyPr>
          <a:lstStyle/>
          <a:p>
            <a:r>
              <a:rPr lang="tr-TR" dirty="0" smtClean="0"/>
              <a:t>A) test </a:t>
            </a:r>
            <a:r>
              <a:rPr lang="tr-TR" dirty="0"/>
              <a:t>isteme sayfası, her test için bir hastaya ait geçmiş </a:t>
            </a:r>
            <a:r>
              <a:rPr lang="tr-TR" u="sng" dirty="0"/>
              <a:t>en az son iki test sonucunu </a:t>
            </a:r>
            <a:r>
              <a:rPr lang="tr-TR" u="sng" dirty="0" err="1"/>
              <a:t>klinisyenin</a:t>
            </a:r>
            <a:r>
              <a:rPr lang="tr-TR" u="sng" dirty="0"/>
              <a:t> tek bir tıklama </a:t>
            </a:r>
            <a:r>
              <a:rPr lang="tr-TR" dirty="0"/>
              <a:t>ile görebilmesine olanak verecek biçimde </a:t>
            </a:r>
            <a:r>
              <a:rPr lang="tr-TR" dirty="0" smtClean="0"/>
              <a:t>düzenlenir.</a:t>
            </a:r>
            <a:endParaRPr lang="tr-TR" dirty="0"/>
          </a:p>
        </p:txBody>
      </p:sp>
      <p:pic>
        <p:nvPicPr>
          <p:cNvPr id="5" name="Resim 4"/>
          <p:cNvPicPr/>
          <p:nvPr/>
        </p:nvPicPr>
        <p:blipFill>
          <a:blip r:embed="rId2"/>
          <a:srcRect/>
          <a:stretch>
            <a:fillRect/>
          </a:stretch>
        </p:blipFill>
        <p:spPr bwMode="auto">
          <a:xfrm>
            <a:off x="1562986" y="3018503"/>
            <a:ext cx="9207795" cy="3754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lnRef>
          <a:fillRef idx="1">
            <a:schemeClr val="lt1"/>
          </a:fillRef>
          <a:effectRef idx="0">
            <a:schemeClr val="dk1"/>
          </a:effectRef>
          <a:fontRef idx="minor">
            <a:schemeClr val="dk1"/>
          </a:fontRef>
        </p:style>
      </p:pic>
      <p:sp>
        <p:nvSpPr>
          <p:cNvPr id="6" name="Oval Belirtme Çizgisi 5"/>
          <p:cNvSpPr/>
          <p:nvPr/>
        </p:nvSpPr>
        <p:spPr>
          <a:xfrm>
            <a:off x="8898573" y="4809683"/>
            <a:ext cx="1872208" cy="936104"/>
          </a:xfrm>
          <a:prstGeom prst="wedgeEllipseCallout">
            <a:avLst>
              <a:gd name="adj1" fmla="val -136643"/>
              <a:gd name="adj2" fmla="val 135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En son sonuçları</a:t>
            </a:r>
          </a:p>
        </p:txBody>
      </p:sp>
      <p:sp>
        <p:nvSpPr>
          <p:cNvPr id="7" name="Oval Belirtme Çizgisi 6"/>
          <p:cNvSpPr/>
          <p:nvPr/>
        </p:nvSpPr>
        <p:spPr>
          <a:xfrm>
            <a:off x="9232530" y="5745787"/>
            <a:ext cx="1872208" cy="936104"/>
          </a:xfrm>
          <a:prstGeom prst="wedgeEllipseCallout">
            <a:avLst>
              <a:gd name="adj1" fmla="val -136643"/>
              <a:gd name="adj2" fmla="val 135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Daha eski sonuçlar</a:t>
            </a:r>
          </a:p>
        </p:txBody>
      </p:sp>
      <p:sp>
        <p:nvSpPr>
          <p:cNvPr id="8" name="Oval Belirtme Çizgisi 7"/>
          <p:cNvSpPr/>
          <p:nvPr/>
        </p:nvSpPr>
        <p:spPr>
          <a:xfrm flipH="1">
            <a:off x="1933647" y="4505013"/>
            <a:ext cx="1373058" cy="1545444"/>
          </a:xfrm>
          <a:prstGeom prst="wedgeEllipseCallout">
            <a:avLst>
              <a:gd name="adj1" fmla="val -94025"/>
              <a:gd name="adj2" fmla="val -239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rPr>
              <a:t>Eski sonuçlar sekmesi</a:t>
            </a:r>
          </a:p>
        </p:txBody>
      </p:sp>
      <p:sp>
        <p:nvSpPr>
          <p:cNvPr id="9" name="Dikdörtgen 8"/>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9539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Tablo"/>
          <p:cNvGraphicFramePr>
            <a:graphicFrameLocks noGrp="1"/>
          </p:cNvGraphicFramePr>
          <p:nvPr>
            <p:extLst/>
          </p:nvPr>
        </p:nvGraphicFramePr>
        <p:xfrm>
          <a:off x="3719514" y="188914"/>
          <a:ext cx="4852987" cy="617537"/>
        </p:xfrm>
        <a:graphic>
          <a:graphicData uri="http://schemas.openxmlformats.org/drawingml/2006/table">
            <a:tbl>
              <a:tblPr/>
              <a:tblGrid>
                <a:gridCol w="4852987">
                  <a:extLst>
                    <a:ext uri="{9D8B030D-6E8A-4147-A177-3AD203B41FA5}">
                      <a16:colId xmlns:a16="http://schemas.microsoft.com/office/drawing/2014/main" val="20000"/>
                    </a:ext>
                  </a:extLst>
                </a:gridCol>
              </a:tblGrid>
              <a:tr h="6175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sng" strike="noStrike" cap="none" normalizeH="0" baseline="0" dirty="0" smtClean="0">
                          <a:ln>
                            <a:noFill/>
                          </a:ln>
                          <a:solidFill>
                            <a:srgbClr val="FF0000"/>
                          </a:solidFill>
                          <a:effectLst/>
                          <a:latin typeface="Calibri" panose="020F0502020204030204" pitchFamily="34" charset="0"/>
                          <a:cs typeface="Arial" panose="020B0604020202020204" pitchFamily="34" charset="0"/>
                        </a:rPr>
                        <a:t>AKILCI TEST İSTEM </a:t>
                      </a:r>
                      <a:r>
                        <a:rPr kumimoji="0" lang="tr-TR" altLang="tr-TR" sz="18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rPr>
                        <a:t>SİSTEMİ BAŞLAMIŞTIR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rPr>
                        <a:t>( Geçerlilik Süresi)</a:t>
                      </a:r>
                    </a:p>
                  </a:txBody>
                  <a:tcPr marL="68606" marR="68606" marT="34146" marB="34146" horzOverflow="overflow">
                    <a:lnL>
                      <a:noFill/>
                    </a:lnL>
                    <a:lnR>
                      <a:noFill/>
                    </a:lnR>
                    <a:lnT>
                      <a:noFill/>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Dikdörtgen 2"/>
          <p:cNvSpPr/>
          <p:nvPr/>
        </p:nvSpPr>
        <p:spPr>
          <a:xfrm>
            <a:off x="602511" y="1148615"/>
            <a:ext cx="10593572" cy="1015663"/>
          </a:xfrm>
          <a:prstGeom prst="rect">
            <a:avLst/>
          </a:prstGeom>
        </p:spPr>
        <p:txBody>
          <a:bodyPr wrap="square">
            <a:spAutoFit/>
          </a:bodyPr>
          <a:lstStyle/>
          <a:p>
            <a:r>
              <a:rPr lang="tr-TR" dirty="0" smtClean="0"/>
              <a:t>b) Bakanlıkça </a:t>
            </a:r>
            <a:r>
              <a:rPr lang="tr-TR" dirty="0"/>
              <a:t>belirlenmiş test istem periyodundan daha kısa sürede bir testi istemesi durumunda, ekrana “</a:t>
            </a:r>
            <a:r>
              <a:rPr lang="tr-TR" sz="2000" b="1" dirty="0">
                <a:solidFill>
                  <a:srgbClr val="FF0000"/>
                </a:solidFill>
              </a:rPr>
              <a:t>Test istem periyodu uyarısı! İstediğiniz testin … tarihinde ….. sonucu mevcuttur. </a:t>
            </a:r>
            <a:r>
              <a:rPr lang="tr-TR" sz="2000" b="1" dirty="0" err="1">
                <a:solidFill>
                  <a:srgbClr val="FF0000"/>
                </a:solidFill>
              </a:rPr>
              <a:t>İstem’e</a:t>
            </a:r>
            <a:r>
              <a:rPr lang="tr-TR" sz="2000" b="1" dirty="0">
                <a:solidFill>
                  <a:srgbClr val="FF0000"/>
                </a:solidFill>
              </a:rPr>
              <a:t> devam etmek istediğinizden emin misiniz?-Evet/Hayır”</a:t>
            </a:r>
            <a:r>
              <a:rPr lang="tr-TR" dirty="0"/>
              <a:t> uyarısı gelir</a:t>
            </a:r>
          </a:p>
        </p:txBody>
      </p:sp>
      <p:sp>
        <p:nvSpPr>
          <p:cNvPr id="5" name="Dikdörtgen 4"/>
          <p:cNvSpPr/>
          <p:nvPr/>
        </p:nvSpPr>
        <p:spPr>
          <a:xfrm>
            <a:off x="793897" y="4476054"/>
            <a:ext cx="11274055" cy="1200329"/>
          </a:xfrm>
          <a:prstGeom prst="rect">
            <a:avLst/>
          </a:prstGeom>
        </p:spPr>
        <p:txBody>
          <a:bodyPr wrap="square">
            <a:spAutoFit/>
          </a:bodyPr>
          <a:lstStyle/>
          <a:p>
            <a:r>
              <a:rPr lang="tr-TR" dirty="0" smtClean="0"/>
              <a:t>c) Test </a:t>
            </a:r>
            <a:r>
              <a:rPr lang="tr-TR" dirty="0"/>
              <a:t>istem ekranında “Emin misiniz?” uyarısına rağmen yapılmış test istemi olması halinde (örneğin: </a:t>
            </a:r>
            <a:r>
              <a:rPr lang="tr-TR" dirty="0" err="1"/>
              <a:t>Estradiol</a:t>
            </a:r>
            <a:r>
              <a:rPr lang="tr-TR" dirty="0"/>
              <a:t> testi için 0-12 gün içerisinde istem yapılması) sağlık hizmet sunucuları tarafından </a:t>
            </a:r>
            <a:r>
              <a:rPr lang="tr-TR" b="1" u="sng" dirty="0"/>
              <a:t>hekim bazında istatistiki kayıt tutulur</a:t>
            </a:r>
            <a:r>
              <a:rPr lang="tr-TR" b="1" dirty="0"/>
              <a:t>. İlgili </a:t>
            </a:r>
            <a:r>
              <a:rPr lang="tr-TR" dirty="0"/>
              <a:t>kayıtlar gerektiği durumlarda Bakanlığa tablolama programları tarafından işlenebilir formatta bir elektronik dosya olarak tıbbi laboratuvar birim sorumlusu tarafından bildirilir. </a:t>
            </a:r>
          </a:p>
        </p:txBody>
      </p:sp>
      <p:pic>
        <p:nvPicPr>
          <p:cNvPr id="7" name="İçerik Yer Tutucusu 3"/>
          <p:cNvPicPr>
            <a:picLocks/>
          </p:cNvPicPr>
          <p:nvPr/>
        </p:nvPicPr>
        <p:blipFill>
          <a:blip r:embed="rId2"/>
          <a:srcRect/>
          <a:stretch>
            <a:fillRect/>
          </a:stretch>
        </p:blipFill>
        <p:spPr bwMode="auto">
          <a:xfrm>
            <a:off x="3289004" y="2390414"/>
            <a:ext cx="5220586" cy="191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ikdörtgen 7"/>
          <p:cNvSpPr/>
          <p:nvPr/>
        </p:nvSpPr>
        <p:spPr>
          <a:xfrm>
            <a:off x="4099072" y="2892526"/>
            <a:ext cx="360045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0000"/>
                </a:solidFill>
              </a:rPr>
              <a:t>Test istem periyodu uyarısı! </a:t>
            </a:r>
          </a:p>
          <a:p>
            <a:pPr algn="ctr">
              <a:defRPr/>
            </a:pPr>
            <a:r>
              <a:rPr lang="tr-TR" sz="1200" dirty="0" err="1">
                <a:solidFill>
                  <a:srgbClr val="FF0000"/>
                </a:solidFill>
              </a:rPr>
              <a:t>IgA</a:t>
            </a:r>
            <a:r>
              <a:rPr lang="tr-TR" sz="1200" dirty="0">
                <a:solidFill>
                  <a:srgbClr val="FF0000"/>
                </a:solidFill>
              </a:rPr>
              <a:t> testinin 01.03.2018 tarihinde sonucu mevcuttur. İsteme devam etmek istediğinizden emin misiniz? Evet/Hayır </a:t>
            </a:r>
          </a:p>
        </p:txBody>
      </p:sp>
      <p:sp>
        <p:nvSpPr>
          <p:cNvPr id="9" name="Dikdörtgen 8"/>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25836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4787900"/>
            <a:ext cx="8458200" cy="2070100"/>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rPr>
              <a:t>Sonuç raporlarının standardizasyonu</a:t>
            </a:r>
            <a:endParaRPr lang="tr-TR" sz="3600" b="1" dirty="0">
              <a:solidFill>
                <a:srgbClr val="FF0000"/>
              </a:solidFill>
            </a:endParaRPr>
          </a:p>
        </p:txBody>
      </p:sp>
    </p:spTree>
    <p:extLst>
      <p:ext uri="{BB962C8B-B14F-4D97-AF65-F5344CB8AC3E}">
        <p14:creationId xmlns:p14="http://schemas.microsoft.com/office/powerpoint/2010/main" val="1261469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711450" y="188913"/>
            <a:ext cx="74168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tr-TR" sz="2800" b="1" u="sng" dirty="0">
                <a:solidFill>
                  <a:srgbClr val="FF0000"/>
                </a:solidFill>
              </a:rPr>
              <a:t>Sonuç Raporlarının Standardizasyonu </a:t>
            </a:r>
            <a:r>
              <a:rPr lang="tr-TR" sz="2800" b="1" dirty="0">
                <a:solidFill>
                  <a:srgbClr val="FF0000"/>
                </a:solidFill>
              </a:rPr>
              <a:t>Başlamıştır</a:t>
            </a:r>
          </a:p>
        </p:txBody>
      </p:sp>
      <p:sp>
        <p:nvSpPr>
          <p:cNvPr id="6" name="Metin kutusu 5"/>
          <p:cNvSpPr txBox="1"/>
          <p:nvPr/>
        </p:nvSpPr>
        <p:spPr>
          <a:xfrm>
            <a:off x="5258149" y="5371143"/>
            <a:ext cx="5968652" cy="646331"/>
          </a:xfrm>
          <a:prstGeom prst="rect">
            <a:avLst/>
          </a:prstGeom>
          <a:noFill/>
          <a:ln>
            <a:solidFill>
              <a:schemeClr val="accent6">
                <a:lumMod val="75000"/>
              </a:schemeClr>
            </a:solidFill>
          </a:ln>
        </p:spPr>
        <p:txBody>
          <a:bodyPr wrap="square">
            <a:spAutoFit/>
          </a:bodyPr>
          <a:lstStyle/>
          <a:p>
            <a:pPr>
              <a:defRPr/>
            </a:pPr>
            <a:r>
              <a:rPr lang="tr-TR" b="1" dirty="0"/>
              <a:t>Standart raporlama ile hekimlerin daha hızlı ve doğru şekilde raporları yorumlamasını sağlamak</a:t>
            </a:r>
            <a:r>
              <a:rPr lang="tr-TR" b="1" dirty="0" smtClean="0"/>
              <a:t>.</a:t>
            </a:r>
            <a:endParaRPr lang="tr-TR" b="1" dirty="0"/>
          </a:p>
        </p:txBody>
      </p:sp>
      <p:sp>
        <p:nvSpPr>
          <p:cNvPr id="7" name="Bulut 6"/>
          <p:cNvSpPr/>
          <p:nvPr/>
        </p:nvSpPr>
        <p:spPr>
          <a:xfrm>
            <a:off x="2449861" y="944653"/>
            <a:ext cx="2808287" cy="1512887"/>
          </a:xfrm>
          <a:prstGeom prst="cloud">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b="1" dirty="0"/>
              <a:t>Bu nasıl bir rapor? Hiç bir şey anlamadım!</a:t>
            </a:r>
          </a:p>
        </p:txBody>
      </p:sp>
      <p:pic>
        <p:nvPicPr>
          <p:cNvPr id="11270" name="Resim 3"/>
          <p:cNvPicPr>
            <a:picLocks noChangeAspect="1"/>
          </p:cNvPicPr>
          <p:nvPr/>
        </p:nvPicPr>
        <p:blipFill>
          <a:blip r:embed="rId2">
            <a:extLst>
              <a:ext uri="{28A0092B-C50C-407E-A947-70E740481C1C}">
                <a14:useLocalDpi xmlns:a14="http://schemas.microsoft.com/office/drawing/2010/main" val="0"/>
              </a:ext>
            </a:extLst>
          </a:blip>
          <a:srcRect b="28905"/>
          <a:stretch>
            <a:fillRect/>
          </a:stretch>
        </p:blipFill>
        <p:spPr bwMode="auto">
          <a:xfrm>
            <a:off x="9592960" y="1217196"/>
            <a:ext cx="2335368" cy="3405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71"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407" y="1359990"/>
            <a:ext cx="3716293" cy="3402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2" descr="ÅaÅkÄ±n doktor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2588473"/>
            <a:ext cx="4378325" cy="4269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2"/>
          <p:cNvSpPr/>
          <p:nvPr/>
        </p:nvSpPr>
        <p:spPr>
          <a:xfrm>
            <a:off x="2007251" y="1979196"/>
            <a:ext cx="266700" cy="2941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1751012" y="2404233"/>
            <a:ext cx="266700" cy="2941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2035348" y="2914089"/>
            <a:ext cx="266700" cy="2941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8451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4 step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5212"/>
            <a:ext cx="12192000" cy="391318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711450" y="188913"/>
            <a:ext cx="7416800" cy="33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tr-TR" sz="2800" b="1" u="sng" dirty="0">
                <a:solidFill>
                  <a:srgbClr val="FF0000"/>
                </a:solidFill>
              </a:rPr>
              <a:t>Sonuç Raporlarının Standardizasyonu </a:t>
            </a:r>
            <a:r>
              <a:rPr lang="tr-TR" sz="2800" b="1" dirty="0">
                <a:solidFill>
                  <a:srgbClr val="FF0000"/>
                </a:solidFill>
              </a:rPr>
              <a:t>Başlamıştır</a:t>
            </a:r>
          </a:p>
        </p:txBody>
      </p:sp>
      <p:sp>
        <p:nvSpPr>
          <p:cNvPr id="6" name="Dikdörtgen 5"/>
          <p:cNvSpPr/>
          <p:nvPr/>
        </p:nvSpPr>
        <p:spPr>
          <a:xfrm>
            <a:off x="463550" y="901699"/>
            <a:ext cx="2247900" cy="3230833"/>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Arial" panose="020B0604020202020204" pitchFamily="34" charset="0"/>
              <a:buChar char="•"/>
            </a:pPr>
            <a:r>
              <a:rPr lang="tr-TR" sz="2000" b="1" dirty="0" smtClean="0"/>
              <a:t>Biyokimya</a:t>
            </a:r>
          </a:p>
          <a:p>
            <a:endParaRPr lang="tr-TR" sz="2000" b="1" dirty="0" smtClean="0"/>
          </a:p>
          <a:p>
            <a:pPr marL="457200" indent="-457200">
              <a:buFont typeface="Arial" panose="020B0604020202020204" pitchFamily="34" charset="0"/>
              <a:buChar char="•"/>
            </a:pPr>
            <a:r>
              <a:rPr lang="tr-TR" sz="2000" b="1" dirty="0" smtClean="0"/>
              <a:t>Mikrobiyoloji</a:t>
            </a:r>
          </a:p>
          <a:p>
            <a:endParaRPr lang="tr-TR" sz="2000" b="1" dirty="0" smtClean="0"/>
          </a:p>
          <a:p>
            <a:pPr marL="457200" indent="-457200">
              <a:buFont typeface="Arial" panose="020B0604020202020204" pitchFamily="34" charset="0"/>
              <a:buChar char="•"/>
            </a:pPr>
            <a:r>
              <a:rPr lang="tr-TR" sz="2000" b="1" dirty="0" smtClean="0"/>
              <a:t>Patoloji</a:t>
            </a:r>
          </a:p>
          <a:p>
            <a:pPr marL="457200" indent="-457200">
              <a:buFont typeface="Arial" panose="020B0604020202020204" pitchFamily="34" charset="0"/>
              <a:buChar char="•"/>
            </a:pPr>
            <a:endParaRPr lang="tr-TR" sz="2000" b="1" dirty="0"/>
          </a:p>
        </p:txBody>
      </p:sp>
      <p:sp>
        <p:nvSpPr>
          <p:cNvPr id="7" name="Dikdörtgen 6"/>
          <p:cNvSpPr/>
          <p:nvPr/>
        </p:nvSpPr>
        <p:spPr>
          <a:xfrm>
            <a:off x="3581400" y="901700"/>
            <a:ext cx="2247900" cy="3230833"/>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b="1" dirty="0" smtClean="0"/>
              <a:t>Hastaya verilecek sonuç raporların minimum  verileri kapsar.</a:t>
            </a:r>
            <a:endParaRPr lang="tr-TR" sz="2400" b="1" dirty="0"/>
          </a:p>
        </p:txBody>
      </p:sp>
      <p:sp>
        <p:nvSpPr>
          <p:cNvPr id="8" name="Dikdörtgen 7"/>
          <p:cNvSpPr/>
          <p:nvPr/>
        </p:nvSpPr>
        <p:spPr>
          <a:xfrm>
            <a:off x="6699250" y="901698"/>
            <a:ext cx="2247900" cy="3230833"/>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b="1" dirty="0" smtClean="0"/>
              <a:t>Formatı kullanma zorunluğu var</a:t>
            </a:r>
            <a:endParaRPr lang="tr-TR" sz="2400" b="1" dirty="0"/>
          </a:p>
        </p:txBody>
      </p:sp>
      <p:sp>
        <p:nvSpPr>
          <p:cNvPr id="10" name="Dikdörtgen 9"/>
          <p:cNvSpPr/>
          <p:nvPr/>
        </p:nvSpPr>
        <p:spPr>
          <a:xfrm>
            <a:off x="9569450" y="901698"/>
            <a:ext cx="2247900" cy="3230833"/>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b="1" dirty="0"/>
              <a:t>31.08.2018 tarihine kadar uyum </a:t>
            </a:r>
            <a:r>
              <a:rPr lang="tr-TR" sz="2400" b="1" dirty="0" smtClean="0"/>
              <a:t>sağlanmalı.</a:t>
            </a:r>
            <a:endParaRPr lang="tr-TR" sz="2400" b="1" dirty="0"/>
          </a:p>
        </p:txBody>
      </p:sp>
    </p:spTree>
    <p:extLst>
      <p:ext uri="{BB962C8B-B14F-4D97-AF65-F5344CB8AC3E}">
        <p14:creationId xmlns:p14="http://schemas.microsoft.com/office/powerpoint/2010/main" val="2603924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andard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31659"/>
          <a:stretch/>
        </p:blipFill>
        <p:spPr bwMode="auto">
          <a:xfrm>
            <a:off x="0" y="0"/>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503488" y="584200"/>
            <a:ext cx="7416800" cy="760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tr-TR" sz="3200" b="1" dirty="0" smtClean="0">
                <a:solidFill>
                  <a:srgbClr val="FF0000"/>
                </a:solidFill>
              </a:rPr>
              <a:t>Ölçüm </a:t>
            </a:r>
            <a:r>
              <a:rPr lang="tr-TR" sz="3200" b="1" dirty="0">
                <a:solidFill>
                  <a:srgbClr val="FF0000"/>
                </a:solidFill>
              </a:rPr>
              <a:t>Birimlerinin Standardizasyonu </a:t>
            </a:r>
          </a:p>
        </p:txBody>
      </p:sp>
    </p:spTree>
    <p:extLst>
      <p:ext uri="{BB962C8B-B14F-4D97-AF65-F5344CB8AC3E}">
        <p14:creationId xmlns:p14="http://schemas.microsoft.com/office/powerpoint/2010/main" val="647946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578100"/>
            <a:ext cx="4949825" cy="4025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Bulut 1"/>
          <p:cNvSpPr/>
          <p:nvPr/>
        </p:nvSpPr>
        <p:spPr>
          <a:xfrm>
            <a:off x="295276" y="738088"/>
            <a:ext cx="4746624" cy="161141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solidFill>
                  <a:schemeClr val="tx1"/>
                </a:solidFill>
              </a:rPr>
              <a:t>CRP bizim </a:t>
            </a:r>
            <a:r>
              <a:rPr lang="tr-TR" b="1" dirty="0" err="1" smtClean="0">
                <a:solidFill>
                  <a:schemeClr val="tx1"/>
                </a:solidFill>
              </a:rPr>
              <a:t>lab</a:t>
            </a:r>
            <a:r>
              <a:rPr lang="tr-TR" b="1" dirty="0" smtClean="0">
                <a:solidFill>
                  <a:schemeClr val="tx1"/>
                </a:solidFill>
              </a:rPr>
              <a:t>. mg/dl sonuç </a:t>
            </a:r>
            <a:r>
              <a:rPr lang="tr-TR" b="1" dirty="0" err="1" smtClean="0">
                <a:solidFill>
                  <a:schemeClr val="tx1"/>
                </a:solidFill>
              </a:rPr>
              <a:t>veriyor.bu</a:t>
            </a:r>
            <a:r>
              <a:rPr lang="tr-TR" b="1" dirty="0" smtClean="0">
                <a:solidFill>
                  <a:schemeClr val="tx1"/>
                </a:solidFill>
              </a:rPr>
              <a:t> hastanede  mg/L </a:t>
            </a:r>
            <a:r>
              <a:rPr lang="tr-TR" b="1" dirty="0" err="1" smtClean="0">
                <a:solidFill>
                  <a:schemeClr val="tx1"/>
                </a:solidFill>
              </a:rPr>
              <a:t>vermiş.ne</a:t>
            </a:r>
            <a:r>
              <a:rPr lang="tr-TR" b="1" dirty="0" smtClean="0">
                <a:solidFill>
                  <a:schemeClr val="tx1"/>
                </a:solidFill>
              </a:rPr>
              <a:t> </a:t>
            </a:r>
            <a:r>
              <a:rPr lang="tr-TR" b="1" dirty="0" err="1" smtClean="0">
                <a:solidFill>
                  <a:schemeClr val="tx1"/>
                </a:solidFill>
              </a:rPr>
              <a:t>yapmalı?birimlerin</a:t>
            </a:r>
            <a:r>
              <a:rPr lang="tr-TR" b="1" dirty="0" smtClean="0">
                <a:solidFill>
                  <a:schemeClr val="tx1"/>
                </a:solidFill>
              </a:rPr>
              <a:t> hepsi farklı. </a:t>
            </a:r>
            <a:endParaRPr lang="tr-TR" b="1" dirty="0">
              <a:solidFill>
                <a:schemeClr val="tx1"/>
              </a:solidFill>
            </a:endParaRPr>
          </a:p>
        </p:txBody>
      </p:sp>
      <p:sp>
        <p:nvSpPr>
          <p:cNvPr id="4" name="Oval 3"/>
          <p:cNvSpPr/>
          <p:nvPr/>
        </p:nvSpPr>
        <p:spPr>
          <a:xfrm>
            <a:off x="647700" y="1841500"/>
            <a:ext cx="3302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7" name="Oval 6"/>
          <p:cNvSpPr/>
          <p:nvPr/>
        </p:nvSpPr>
        <p:spPr>
          <a:xfrm>
            <a:off x="880268" y="2311400"/>
            <a:ext cx="3302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5" name="Dikdörtgen 4"/>
          <p:cNvSpPr/>
          <p:nvPr/>
        </p:nvSpPr>
        <p:spPr>
          <a:xfrm>
            <a:off x="3241769" y="214868"/>
            <a:ext cx="5784662" cy="523220"/>
          </a:xfrm>
          <a:prstGeom prst="rect">
            <a:avLst/>
          </a:prstGeom>
        </p:spPr>
        <p:txBody>
          <a:bodyPr wrap="none">
            <a:spAutoFit/>
          </a:bodyPr>
          <a:lstStyle/>
          <a:p>
            <a:pPr algn="ctr">
              <a:defRPr/>
            </a:pPr>
            <a:r>
              <a:rPr lang="tr-TR" sz="2800" b="1" dirty="0">
                <a:solidFill>
                  <a:srgbClr val="FF0000"/>
                </a:solidFill>
              </a:rPr>
              <a:t>Ölçüm Birimlerinin Standardizasyonu </a:t>
            </a:r>
          </a:p>
        </p:txBody>
      </p:sp>
      <p:sp>
        <p:nvSpPr>
          <p:cNvPr id="9" name="Oval 8"/>
          <p:cNvSpPr/>
          <p:nvPr/>
        </p:nvSpPr>
        <p:spPr>
          <a:xfrm>
            <a:off x="782636" y="2819400"/>
            <a:ext cx="3302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6" name="Dikdörtgen 5"/>
          <p:cNvSpPr/>
          <p:nvPr/>
        </p:nvSpPr>
        <p:spPr>
          <a:xfrm>
            <a:off x="5245100" y="1677769"/>
            <a:ext cx="6756400" cy="646331"/>
          </a:xfrm>
          <a:prstGeom prst="rect">
            <a:avLst/>
          </a:prstGeom>
        </p:spPr>
        <p:txBody>
          <a:bodyPr wrap="square">
            <a:spAutoFit/>
          </a:bodyPr>
          <a:lstStyle/>
          <a:p>
            <a:pPr marL="285750" indent="-285750">
              <a:buFont typeface="Arial" panose="020B0604020202020204" pitchFamily="34" charset="0"/>
              <a:buChar char="•"/>
            </a:pPr>
            <a:r>
              <a:rPr lang="tr-TR" b="1" dirty="0">
                <a:solidFill>
                  <a:srgbClr val="000000"/>
                </a:solidFill>
                <a:latin typeface="Times New Roman" panose="02020603050405020304" pitchFamily="18" charset="0"/>
              </a:rPr>
              <a:t>Hasta güvenliği açısından tıbbi laboratuvar sonuç raporlarındaki </a:t>
            </a:r>
            <a:r>
              <a:rPr lang="tr-TR" b="1" u="sng" dirty="0">
                <a:solidFill>
                  <a:srgbClr val="000000"/>
                </a:solidFill>
                <a:latin typeface="Times New Roman" panose="02020603050405020304" pitchFamily="18" charset="0"/>
              </a:rPr>
              <a:t>test birimlerinin standart </a:t>
            </a:r>
            <a:r>
              <a:rPr lang="tr-TR" b="1" dirty="0">
                <a:solidFill>
                  <a:srgbClr val="000000"/>
                </a:solidFill>
                <a:latin typeface="Times New Roman" panose="02020603050405020304" pitchFamily="18" charset="0"/>
              </a:rPr>
              <a:t>olması gerekmektedir </a:t>
            </a:r>
            <a:endParaRPr lang="tr-TR" b="1" dirty="0"/>
          </a:p>
        </p:txBody>
      </p:sp>
      <p:sp>
        <p:nvSpPr>
          <p:cNvPr id="8" name="Dikdörtgen 7"/>
          <p:cNvSpPr/>
          <p:nvPr/>
        </p:nvSpPr>
        <p:spPr>
          <a:xfrm>
            <a:off x="5559280" y="2819400"/>
            <a:ext cx="5984780" cy="369332"/>
          </a:xfrm>
          <a:prstGeom prst="rect">
            <a:avLst/>
          </a:prstGeom>
        </p:spPr>
        <p:txBody>
          <a:bodyPr wrap="none">
            <a:spAutoFit/>
          </a:bodyPr>
          <a:lstStyle/>
          <a:p>
            <a:pPr marL="285750" indent="-285750">
              <a:buFont typeface="Arial" panose="020B0604020202020204" pitchFamily="34" charset="0"/>
              <a:buChar char="•"/>
            </a:pPr>
            <a:r>
              <a:rPr lang="tr-TR" b="1" dirty="0"/>
              <a:t>Hacim birimi olarak mililitre (</a:t>
            </a:r>
            <a:r>
              <a:rPr lang="tr-TR" b="1" dirty="0" err="1"/>
              <a:t>mL</a:t>
            </a:r>
            <a:r>
              <a:rPr lang="tr-TR" b="1" dirty="0"/>
              <a:t>) yerine litre (L) kullanımı </a:t>
            </a:r>
            <a:endParaRPr lang="tr-TR" dirty="0"/>
          </a:p>
        </p:txBody>
      </p:sp>
      <p:sp>
        <p:nvSpPr>
          <p:cNvPr id="10" name="Dikdörtgen 9"/>
          <p:cNvSpPr/>
          <p:nvPr/>
        </p:nvSpPr>
        <p:spPr>
          <a:xfrm>
            <a:off x="5559280" y="3360866"/>
            <a:ext cx="6096000" cy="2031325"/>
          </a:xfrm>
          <a:prstGeom prst="rect">
            <a:avLst/>
          </a:prstGeom>
        </p:spPr>
        <p:txBody>
          <a:bodyPr>
            <a:spAutoFit/>
          </a:bodyPr>
          <a:lstStyle/>
          <a:p>
            <a:r>
              <a:rPr lang="tr-TR" b="1" dirty="0" err="1" smtClean="0"/>
              <a:t>Klinisyenlerin</a:t>
            </a:r>
            <a:r>
              <a:rPr lang="tr-TR" b="1" dirty="0" smtClean="0"/>
              <a:t> </a:t>
            </a:r>
            <a:r>
              <a:rPr lang="tr-TR" b="1" dirty="0"/>
              <a:t> </a:t>
            </a:r>
            <a:r>
              <a:rPr lang="tr-TR" b="1" dirty="0" smtClean="0"/>
              <a:t>alışması:</a:t>
            </a:r>
            <a:br>
              <a:rPr lang="tr-TR" b="1" dirty="0" smtClean="0"/>
            </a:br>
            <a:endParaRPr lang="tr-TR" b="1" dirty="0" smtClean="0"/>
          </a:p>
          <a:p>
            <a:pPr marL="342900" indent="-342900">
              <a:buFont typeface="+mj-lt"/>
              <a:buAutoNum type="arabicPeriod"/>
            </a:pPr>
            <a:r>
              <a:rPr lang="tr-TR" b="1" u="sng" dirty="0" smtClean="0">
                <a:solidFill>
                  <a:srgbClr val="0070C0"/>
                </a:solidFill>
              </a:rPr>
              <a:t>altı </a:t>
            </a:r>
            <a:r>
              <a:rPr lang="tr-TR" b="1" u="sng" dirty="0">
                <a:solidFill>
                  <a:srgbClr val="0070C0"/>
                </a:solidFill>
              </a:rPr>
              <a:t>ay süre ile eski test birimleri ve yeni test birimlerinin </a:t>
            </a:r>
            <a:r>
              <a:rPr lang="tr-TR" b="1" dirty="0" err="1"/>
              <a:t>birilikte</a:t>
            </a:r>
            <a:r>
              <a:rPr lang="tr-TR" b="1" dirty="0"/>
              <a:t> sunulması gerekmektedir. </a:t>
            </a:r>
            <a:endParaRPr lang="tr-TR" b="1" dirty="0" smtClean="0"/>
          </a:p>
          <a:p>
            <a:endParaRPr lang="tr-TR" b="1" dirty="0" smtClean="0"/>
          </a:p>
          <a:p>
            <a:pPr marL="342900" indent="-342900">
              <a:buFont typeface="+mj-lt"/>
              <a:buAutoNum type="arabicPeriod"/>
            </a:pPr>
            <a:r>
              <a:rPr lang="tr-TR" b="1" dirty="0"/>
              <a:t>Lütfen </a:t>
            </a:r>
            <a:r>
              <a:rPr lang="tr-TR" b="1" u="sng" dirty="0">
                <a:solidFill>
                  <a:srgbClr val="0070C0"/>
                </a:solidFill>
              </a:rPr>
              <a:t>yeni birimlere dikkat ediniz</a:t>
            </a:r>
            <a:r>
              <a:rPr lang="tr-TR" b="1" dirty="0"/>
              <a:t>” gibi bir uyarı yeterlidir</a:t>
            </a:r>
            <a:endParaRPr lang="tr-TR" b="1" dirty="0" smtClean="0"/>
          </a:p>
          <a:p>
            <a:pPr marL="342900" indent="-342900">
              <a:buFont typeface="+mj-lt"/>
              <a:buAutoNum type="arabicPeriod"/>
            </a:pPr>
            <a:endParaRPr lang="tr-TR" b="1" dirty="0"/>
          </a:p>
        </p:txBody>
      </p:sp>
      <p:sp>
        <p:nvSpPr>
          <p:cNvPr id="3" name="Dikdörtgen 2"/>
          <p:cNvSpPr/>
          <p:nvPr/>
        </p:nvSpPr>
        <p:spPr>
          <a:xfrm>
            <a:off x="5559280" y="5037702"/>
            <a:ext cx="5433185" cy="1815882"/>
          </a:xfrm>
          <a:prstGeom prst="rect">
            <a:avLst/>
          </a:prstGeom>
        </p:spPr>
        <p:txBody>
          <a:bodyPr wrap="square">
            <a:spAutoFit/>
          </a:bodyPr>
          <a:lstStyle/>
          <a:p>
            <a:r>
              <a:rPr lang="tr-TR" sz="1400" b="1" dirty="0"/>
              <a:t>Eski Birim </a:t>
            </a:r>
            <a:r>
              <a:rPr lang="tr-TR" sz="1400" dirty="0"/>
              <a:t>	</a:t>
            </a:r>
            <a:r>
              <a:rPr lang="tr-TR" sz="1400" b="1" dirty="0"/>
              <a:t>Yeni Birim </a:t>
            </a:r>
            <a:r>
              <a:rPr lang="tr-TR" sz="1400" dirty="0"/>
              <a:t>	</a:t>
            </a:r>
          </a:p>
          <a:p>
            <a:r>
              <a:rPr lang="tr-TR" sz="1400" dirty="0"/>
              <a:t>mg/</a:t>
            </a:r>
            <a:r>
              <a:rPr lang="tr-TR" sz="1400" dirty="0" err="1"/>
              <a:t>mL</a:t>
            </a:r>
            <a:r>
              <a:rPr lang="tr-TR" sz="1400" dirty="0"/>
              <a:t> 	                      </a:t>
            </a:r>
            <a:r>
              <a:rPr lang="tr-TR" sz="1400" b="1" dirty="0"/>
              <a:t>g/L </a:t>
            </a:r>
            <a:r>
              <a:rPr lang="tr-TR" sz="1400" dirty="0"/>
              <a:t>	</a:t>
            </a:r>
          </a:p>
          <a:p>
            <a:r>
              <a:rPr lang="el-GR" sz="1400" dirty="0"/>
              <a:t>μ</a:t>
            </a:r>
            <a:r>
              <a:rPr lang="tr-TR" sz="1400" dirty="0"/>
              <a:t>g/</a:t>
            </a:r>
            <a:r>
              <a:rPr lang="tr-TR" sz="1400" dirty="0" err="1"/>
              <a:t>mL</a:t>
            </a:r>
            <a:r>
              <a:rPr lang="tr-TR" sz="1400" dirty="0"/>
              <a:t> 	                     </a:t>
            </a:r>
            <a:r>
              <a:rPr lang="tr-TR" sz="1400" b="1" dirty="0"/>
              <a:t>mg/L </a:t>
            </a:r>
            <a:r>
              <a:rPr lang="tr-TR" sz="1400" dirty="0"/>
              <a:t>	</a:t>
            </a:r>
          </a:p>
          <a:p>
            <a:r>
              <a:rPr lang="tr-TR" sz="1400" dirty="0" err="1"/>
              <a:t>ng</a:t>
            </a:r>
            <a:r>
              <a:rPr lang="tr-TR" sz="1400" dirty="0"/>
              <a:t>/</a:t>
            </a:r>
            <a:r>
              <a:rPr lang="tr-TR" sz="1400" dirty="0" err="1"/>
              <a:t>mL</a:t>
            </a:r>
            <a:r>
              <a:rPr lang="tr-TR" sz="1400" dirty="0"/>
              <a:t> 	                    </a:t>
            </a:r>
            <a:r>
              <a:rPr lang="el-GR" sz="1400" b="1" dirty="0"/>
              <a:t>μ</a:t>
            </a:r>
            <a:r>
              <a:rPr lang="tr-TR" sz="1400" b="1" dirty="0"/>
              <a:t>g/L </a:t>
            </a:r>
            <a:r>
              <a:rPr lang="tr-TR" sz="1400" dirty="0"/>
              <a:t>	</a:t>
            </a:r>
          </a:p>
          <a:p>
            <a:r>
              <a:rPr lang="tr-TR" sz="1400" dirty="0" err="1"/>
              <a:t>pg</a:t>
            </a:r>
            <a:r>
              <a:rPr lang="tr-TR" sz="1400" dirty="0"/>
              <a:t>/</a:t>
            </a:r>
            <a:r>
              <a:rPr lang="tr-TR" sz="1400" dirty="0" err="1"/>
              <a:t>mL</a:t>
            </a:r>
            <a:r>
              <a:rPr lang="tr-TR" sz="1400" dirty="0"/>
              <a:t> 	                    </a:t>
            </a:r>
            <a:r>
              <a:rPr lang="tr-TR" sz="1400" b="1" dirty="0" err="1"/>
              <a:t>ng</a:t>
            </a:r>
            <a:r>
              <a:rPr lang="tr-TR" sz="1400" b="1" dirty="0"/>
              <a:t>/L </a:t>
            </a:r>
            <a:r>
              <a:rPr lang="tr-TR" sz="1400" dirty="0"/>
              <a:t>	</a:t>
            </a:r>
          </a:p>
          <a:p>
            <a:r>
              <a:rPr lang="el-GR" sz="1400" dirty="0"/>
              <a:t>μ</a:t>
            </a:r>
            <a:r>
              <a:rPr lang="tr-TR" sz="1400" dirty="0"/>
              <a:t>U/</a:t>
            </a:r>
            <a:r>
              <a:rPr lang="tr-TR" sz="1400" dirty="0" err="1"/>
              <a:t>mL</a:t>
            </a:r>
            <a:r>
              <a:rPr lang="tr-TR" sz="1400" dirty="0"/>
              <a:t> 	                  </a:t>
            </a:r>
            <a:r>
              <a:rPr lang="tr-TR" sz="1400" b="1" dirty="0" err="1"/>
              <a:t>mU</a:t>
            </a:r>
            <a:r>
              <a:rPr lang="tr-TR" sz="1400" b="1" dirty="0"/>
              <a:t>/L </a:t>
            </a:r>
            <a:r>
              <a:rPr lang="tr-TR" sz="1400" dirty="0"/>
              <a:t>	</a:t>
            </a:r>
          </a:p>
          <a:p>
            <a:r>
              <a:rPr lang="tr-TR" sz="1400" dirty="0" err="1"/>
              <a:t>mU</a:t>
            </a:r>
            <a:r>
              <a:rPr lang="tr-TR" sz="1400" dirty="0"/>
              <a:t>/</a:t>
            </a:r>
            <a:r>
              <a:rPr lang="tr-TR" sz="1400" dirty="0" err="1"/>
              <a:t>mL</a:t>
            </a:r>
            <a:r>
              <a:rPr lang="tr-TR" sz="1400" dirty="0"/>
              <a:t> 	                     </a:t>
            </a:r>
            <a:r>
              <a:rPr lang="tr-TR" sz="1400" b="1" dirty="0"/>
              <a:t>U/L </a:t>
            </a:r>
            <a:r>
              <a:rPr lang="tr-TR" sz="1400" dirty="0"/>
              <a:t>	</a:t>
            </a:r>
          </a:p>
          <a:p>
            <a:endParaRPr lang="tr-TR" sz="1400" dirty="0"/>
          </a:p>
        </p:txBody>
      </p:sp>
    </p:spTree>
    <p:extLst>
      <p:ext uri="{BB962C8B-B14F-4D97-AF65-F5344CB8AC3E}">
        <p14:creationId xmlns:p14="http://schemas.microsoft.com/office/powerpoint/2010/main" val="770960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2" y="0"/>
            <a:ext cx="12290322" cy="747251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478518" y="569959"/>
            <a:ext cx="4759573" cy="646331"/>
          </a:xfrm>
          <a:prstGeom prst="rect">
            <a:avLst/>
          </a:prstGeom>
        </p:spPr>
        <p:txBody>
          <a:bodyPr wrap="none">
            <a:spAutoFit/>
          </a:bodyPr>
          <a:lstStyle/>
          <a:p>
            <a:r>
              <a:rPr lang="tr-TR" sz="3600" b="1" dirty="0">
                <a:solidFill>
                  <a:srgbClr val="FF0000"/>
                </a:solidFill>
              </a:rPr>
              <a:t>Karar Sınırı (Eşik Değer) </a:t>
            </a:r>
            <a:endParaRPr lang="tr-TR" sz="3600" dirty="0">
              <a:solidFill>
                <a:srgbClr val="FF0000"/>
              </a:solidFill>
            </a:endParaRPr>
          </a:p>
        </p:txBody>
      </p:sp>
    </p:spTree>
    <p:extLst>
      <p:ext uri="{BB962C8B-B14F-4D97-AF65-F5344CB8AC3E}">
        <p14:creationId xmlns:p14="http://schemas.microsoft.com/office/powerpoint/2010/main" val="2434290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16399" t="17584" r="16548" b="3572"/>
          <a:stretch/>
        </p:blipFill>
        <p:spPr bwMode="auto">
          <a:xfrm>
            <a:off x="77639" y="532532"/>
            <a:ext cx="9282022" cy="632546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307423" y="70867"/>
            <a:ext cx="3232423" cy="461665"/>
          </a:xfrm>
          <a:prstGeom prst="rect">
            <a:avLst/>
          </a:prstGeom>
        </p:spPr>
        <p:txBody>
          <a:bodyPr wrap="none">
            <a:spAutoFit/>
          </a:bodyPr>
          <a:lstStyle/>
          <a:p>
            <a:r>
              <a:rPr lang="tr-TR" sz="2400" b="1" dirty="0">
                <a:solidFill>
                  <a:srgbClr val="FF0000"/>
                </a:solidFill>
              </a:rPr>
              <a:t>Karar Sınırı (Eşik Değer) </a:t>
            </a:r>
            <a:endParaRPr lang="tr-TR" sz="2400" dirty="0">
              <a:solidFill>
                <a:srgbClr val="FF0000"/>
              </a:solidFill>
            </a:endParaRPr>
          </a:p>
        </p:txBody>
      </p:sp>
      <p:sp>
        <p:nvSpPr>
          <p:cNvPr id="4" name="Dikdörtgen 3"/>
          <p:cNvSpPr/>
          <p:nvPr/>
        </p:nvSpPr>
        <p:spPr>
          <a:xfrm>
            <a:off x="2913015" y="957529"/>
            <a:ext cx="5400136" cy="11386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Kapsam: Kamu, Özel, Üniversite bünyesindeki </a:t>
            </a:r>
            <a:r>
              <a:rPr lang="tr-TR" b="1" dirty="0" smtClean="0">
                <a:solidFill>
                  <a:schemeClr val="tx1"/>
                </a:solidFill>
              </a:rPr>
              <a:t>tıbbi biyokimya, tıbbi patoloji, tıbbi mikrobiyoloji</a:t>
            </a:r>
            <a:endParaRPr lang="tr-TR" b="1" dirty="0">
              <a:solidFill>
                <a:schemeClr val="tx1"/>
              </a:solidFill>
            </a:endParaRPr>
          </a:p>
        </p:txBody>
      </p:sp>
      <p:sp>
        <p:nvSpPr>
          <p:cNvPr id="7" name="Dikdörtgen 6"/>
          <p:cNvSpPr/>
          <p:nvPr/>
        </p:nvSpPr>
        <p:spPr>
          <a:xfrm>
            <a:off x="2913015" y="2356162"/>
            <a:ext cx="5400136" cy="11386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Karar sınırları,  </a:t>
            </a:r>
            <a:r>
              <a:rPr lang="tr-TR" dirty="0">
                <a:solidFill>
                  <a:schemeClr val="tx1"/>
                </a:solidFill>
              </a:rPr>
              <a:t>tek bir değeri işaret eder. </a:t>
            </a:r>
            <a:endParaRPr lang="tr-TR" dirty="0" smtClean="0">
              <a:solidFill>
                <a:schemeClr val="tx1"/>
              </a:solidFill>
            </a:endParaRPr>
          </a:p>
          <a:p>
            <a:r>
              <a:rPr lang="tr-TR" dirty="0" smtClean="0">
                <a:solidFill>
                  <a:srgbClr val="C00000"/>
                </a:solidFill>
              </a:rPr>
              <a:t>Örneğin</a:t>
            </a:r>
            <a:r>
              <a:rPr lang="tr-TR" dirty="0">
                <a:solidFill>
                  <a:srgbClr val="C00000"/>
                </a:solidFill>
              </a:rPr>
              <a:t>: </a:t>
            </a:r>
            <a:r>
              <a:rPr lang="tr-TR" b="1" dirty="0" err="1">
                <a:solidFill>
                  <a:schemeClr val="tx1"/>
                </a:solidFill>
              </a:rPr>
              <a:t>Glukoz</a:t>
            </a:r>
            <a:r>
              <a:rPr lang="tr-TR" b="1" dirty="0">
                <a:solidFill>
                  <a:schemeClr val="tx1"/>
                </a:solidFill>
              </a:rPr>
              <a:t>: &lt;100 mg/</a:t>
            </a:r>
            <a:r>
              <a:rPr lang="tr-TR" b="1" dirty="0" err="1">
                <a:solidFill>
                  <a:schemeClr val="tx1"/>
                </a:solidFill>
              </a:rPr>
              <a:t>dL</a:t>
            </a:r>
            <a:r>
              <a:rPr lang="tr-TR" b="1" dirty="0">
                <a:solidFill>
                  <a:schemeClr val="tx1"/>
                </a:solidFill>
              </a:rPr>
              <a:t> </a:t>
            </a:r>
            <a:r>
              <a:rPr lang="tr-TR" b="1" dirty="0" err="1">
                <a:solidFill>
                  <a:schemeClr val="tx1"/>
                </a:solidFill>
              </a:rPr>
              <a:t>glukoz</a:t>
            </a:r>
            <a:r>
              <a:rPr lang="tr-TR" b="1" dirty="0">
                <a:solidFill>
                  <a:schemeClr val="tx1"/>
                </a:solidFill>
              </a:rPr>
              <a:t> </a:t>
            </a:r>
            <a:r>
              <a:rPr lang="tr-TR" dirty="0">
                <a:solidFill>
                  <a:schemeClr val="tx1"/>
                </a:solidFill>
              </a:rPr>
              <a:t>için </a:t>
            </a:r>
            <a:r>
              <a:rPr lang="tr-TR" b="1" dirty="0">
                <a:solidFill>
                  <a:schemeClr val="tx1"/>
                </a:solidFill>
              </a:rPr>
              <a:t>üst </a:t>
            </a:r>
            <a:r>
              <a:rPr lang="tr-TR" b="1" dirty="0" smtClean="0">
                <a:solidFill>
                  <a:schemeClr val="tx1"/>
                </a:solidFill>
              </a:rPr>
              <a:t>sınır</a:t>
            </a:r>
            <a:r>
              <a:rPr lang="tr-TR" dirty="0" smtClean="0">
                <a:solidFill>
                  <a:schemeClr val="tx1"/>
                </a:solidFill>
              </a:rPr>
              <a:t>,     </a:t>
            </a:r>
          </a:p>
          <a:p>
            <a:r>
              <a:rPr lang="tr-TR" b="1" dirty="0" smtClean="0">
                <a:solidFill>
                  <a:schemeClr val="tx1"/>
                </a:solidFill>
              </a:rPr>
              <a:t>                </a:t>
            </a:r>
            <a:r>
              <a:rPr lang="tr-TR" b="1" dirty="0" err="1" smtClean="0">
                <a:solidFill>
                  <a:schemeClr val="tx1"/>
                </a:solidFill>
              </a:rPr>
              <a:t>Glukoz</a:t>
            </a:r>
            <a:r>
              <a:rPr lang="tr-TR" b="1" dirty="0">
                <a:solidFill>
                  <a:schemeClr val="tx1"/>
                </a:solidFill>
              </a:rPr>
              <a:t>: ≥126 mg/</a:t>
            </a:r>
            <a:r>
              <a:rPr lang="tr-TR" b="1" dirty="0" err="1">
                <a:solidFill>
                  <a:schemeClr val="tx1"/>
                </a:solidFill>
              </a:rPr>
              <a:t>dL</a:t>
            </a:r>
            <a:r>
              <a:rPr lang="tr-TR" b="1" dirty="0">
                <a:solidFill>
                  <a:schemeClr val="tx1"/>
                </a:solidFill>
              </a:rPr>
              <a:t> ise </a:t>
            </a:r>
            <a:r>
              <a:rPr lang="tr-TR" b="1" dirty="0" smtClean="0">
                <a:solidFill>
                  <a:schemeClr val="tx1"/>
                </a:solidFill>
              </a:rPr>
              <a:t>diyabet</a:t>
            </a:r>
            <a:endParaRPr lang="tr-TR" dirty="0">
              <a:solidFill>
                <a:schemeClr val="tx1"/>
              </a:solidFill>
            </a:endParaRPr>
          </a:p>
        </p:txBody>
      </p:sp>
      <p:sp>
        <p:nvSpPr>
          <p:cNvPr id="8" name="Dikdörtgen 7"/>
          <p:cNvSpPr/>
          <p:nvPr/>
        </p:nvSpPr>
        <p:spPr>
          <a:xfrm>
            <a:off x="2913015" y="3859391"/>
            <a:ext cx="5400136" cy="11386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Sonuç raporlarında </a:t>
            </a:r>
            <a:r>
              <a:rPr lang="tr-TR" dirty="0" smtClean="0">
                <a:solidFill>
                  <a:schemeClr val="tx1"/>
                </a:solidFill>
              </a:rPr>
              <a:t>karar sınırlarının yanına </a:t>
            </a:r>
            <a:r>
              <a:rPr lang="tr-TR" dirty="0">
                <a:solidFill>
                  <a:schemeClr val="tx1"/>
                </a:solidFill>
              </a:rPr>
              <a:t>yıldız (asteriks, (*)) sembolü ile işaretleme yapılır ve raporun altında (*) işaretinin ne anlama geldiği </a:t>
            </a:r>
            <a:r>
              <a:rPr lang="tr-TR" dirty="0" smtClean="0">
                <a:solidFill>
                  <a:schemeClr val="tx1"/>
                </a:solidFill>
              </a:rPr>
              <a:t>açıklanır.</a:t>
            </a:r>
          </a:p>
          <a:p>
            <a:r>
              <a:rPr lang="tr-TR" dirty="0" smtClean="0">
                <a:solidFill>
                  <a:srgbClr val="C00000"/>
                </a:solidFill>
              </a:rPr>
              <a:t>Örneğin</a:t>
            </a:r>
            <a:r>
              <a:rPr lang="tr-TR" dirty="0">
                <a:solidFill>
                  <a:srgbClr val="C00000"/>
                </a:solidFill>
              </a:rPr>
              <a:t>: </a:t>
            </a:r>
            <a:r>
              <a:rPr lang="tr-TR" b="1" dirty="0">
                <a:solidFill>
                  <a:schemeClr val="tx1"/>
                </a:solidFill>
              </a:rPr>
              <a:t>Total kolesterol: &gt;200 mg/</a:t>
            </a:r>
            <a:r>
              <a:rPr lang="tr-TR" b="1" dirty="0" err="1">
                <a:solidFill>
                  <a:schemeClr val="tx1"/>
                </a:solidFill>
              </a:rPr>
              <a:t>dL</a:t>
            </a:r>
            <a:r>
              <a:rPr lang="tr-TR" b="1" dirty="0">
                <a:solidFill>
                  <a:schemeClr val="tx1"/>
                </a:solidFill>
              </a:rPr>
              <a:t>*</a:t>
            </a:r>
            <a:r>
              <a:rPr lang="tr-TR" dirty="0">
                <a:solidFill>
                  <a:schemeClr val="tx1"/>
                </a:solidFill>
              </a:rPr>
              <a:t> gibi.). </a:t>
            </a:r>
          </a:p>
        </p:txBody>
      </p:sp>
      <p:sp>
        <p:nvSpPr>
          <p:cNvPr id="9" name="Dikdörtgen 8"/>
          <p:cNvSpPr/>
          <p:nvPr/>
        </p:nvSpPr>
        <p:spPr>
          <a:xfrm>
            <a:off x="2913015" y="5242557"/>
            <a:ext cx="5400136" cy="11386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rPr>
              <a:t>Bakanlıkça belirtilenlerin dışında yönteme bağlı olarak tıbbi laboratuvar uzmanı tarafından da </a:t>
            </a:r>
            <a:r>
              <a:rPr lang="tr-TR" sz="1600" b="1" dirty="0">
                <a:solidFill>
                  <a:schemeClr val="tx1"/>
                </a:solidFill>
              </a:rPr>
              <a:t>karar sınırları eklenebilir</a:t>
            </a:r>
            <a:r>
              <a:rPr lang="tr-TR" sz="1600" dirty="0">
                <a:solidFill>
                  <a:schemeClr val="tx1"/>
                </a:solidFill>
              </a:rPr>
              <a:t>. </a:t>
            </a:r>
            <a:r>
              <a:rPr lang="tr-TR" sz="1600" dirty="0" smtClean="0">
                <a:solidFill>
                  <a:srgbClr val="C00000"/>
                </a:solidFill>
              </a:rPr>
              <a:t>Örneğin: </a:t>
            </a:r>
            <a:r>
              <a:rPr lang="tr-TR" sz="1600" dirty="0" err="1" smtClean="0">
                <a:solidFill>
                  <a:schemeClr val="tx1"/>
                </a:solidFill>
              </a:rPr>
              <a:t>cTnT</a:t>
            </a:r>
            <a:r>
              <a:rPr lang="tr-TR" sz="1600" dirty="0">
                <a:solidFill>
                  <a:schemeClr val="tx1"/>
                </a:solidFill>
              </a:rPr>
              <a:t>, </a:t>
            </a:r>
            <a:r>
              <a:rPr lang="tr-TR" sz="1600" dirty="0" err="1">
                <a:solidFill>
                  <a:schemeClr val="tx1"/>
                </a:solidFill>
              </a:rPr>
              <a:t>cTnI</a:t>
            </a:r>
            <a:r>
              <a:rPr lang="tr-TR" sz="1600" dirty="0">
                <a:solidFill>
                  <a:schemeClr val="tx1"/>
                </a:solidFill>
              </a:rPr>
              <a:t>, BNP/</a:t>
            </a:r>
            <a:r>
              <a:rPr lang="tr-TR" sz="1600" dirty="0" err="1">
                <a:solidFill>
                  <a:schemeClr val="tx1"/>
                </a:solidFill>
              </a:rPr>
              <a:t>ProBNP</a:t>
            </a:r>
            <a:r>
              <a:rPr lang="tr-TR" sz="1600" dirty="0">
                <a:solidFill>
                  <a:schemeClr val="tx1"/>
                </a:solidFill>
              </a:rPr>
              <a:t>, </a:t>
            </a:r>
            <a:r>
              <a:rPr lang="tr-TR" sz="1600" dirty="0" err="1">
                <a:solidFill>
                  <a:schemeClr val="tx1"/>
                </a:solidFill>
              </a:rPr>
              <a:t>Prokalsitonin</a:t>
            </a:r>
            <a:r>
              <a:rPr lang="tr-TR" sz="1600" dirty="0">
                <a:solidFill>
                  <a:schemeClr val="tx1"/>
                </a:solidFill>
              </a:rPr>
              <a:t>, D-</a:t>
            </a:r>
            <a:r>
              <a:rPr lang="tr-TR" sz="1600" dirty="0" err="1">
                <a:solidFill>
                  <a:schemeClr val="tx1"/>
                </a:solidFill>
              </a:rPr>
              <a:t>dimer</a:t>
            </a:r>
            <a:r>
              <a:rPr lang="tr-TR" sz="1600" dirty="0">
                <a:solidFill>
                  <a:schemeClr val="tx1"/>
                </a:solidFill>
              </a:rPr>
              <a:t>, CRP ve </a:t>
            </a:r>
            <a:r>
              <a:rPr lang="tr-TR" sz="1600" dirty="0" err="1">
                <a:solidFill>
                  <a:schemeClr val="tx1"/>
                </a:solidFill>
              </a:rPr>
              <a:t>hsCRP</a:t>
            </a:r>
            <a:r>
              <a:rPr lang="tr-TR" sz="1600" dirty="0">
                <a:solidFill>
                  <a:schemeClr val="tx1"/>
                </a:solidFill>
              </a:rPr>
              <a:t>, TSH vb. testler için eklenebilir</a:t>
            </a:r>
          </a:p>
        </p:txBody>
      </p:sp>
      <p:sp>
        <p:nvSpPr>
          <p:cNvPr id="6" name="Oval 5"/>
          <p:cNvSpPr/>
          <p:nvPr/>
        </p:nvSpPr>
        <p:spPr>
          <a:xfrm>
            <a:off x="931651" y="1095552"/>
            <a:ext cx="1682151" cy="94890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914400" y="2521215"/>
            <a:ext cx="1699402" cy="94890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897148" y="3916696"/>
            <a:ext cx="1716654" cy="993896"/>
          </a:xfrm>
          <a:prstGeom prst="ellipse">
            <a:avLst/>
          </a:prstGeom>
          <a:solidFill>
            <a:srgbClr val="BBDDD2"/>
          </a:solidFill>
          <a:ln>
            <a:solidFill>
              <a:srgbClr val="BBD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897148" y="5387348"/>
            <a:ext cx="1716654" cy="993896"/>
          </a:xfrm>
          <a:prstGeom prst="ellipse">
            <a:avLst/>
          </a:prstGeom>
          <a:solidFill>
            <a:srgbClr val="C25275"/>
          </a:solidFill>
          <a:ln>
            <a:solidFill>
              <a:srgbClr val="BBD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9428921" y="2685704"/>
            <a:ext cx="2435525" cy="3198592"/>
          </a:xfrm>
          <a:prstGeom prst="rect">
            <a:avLst/>
          </a:prstGeom>
        </p:spPr>
      </p:pic>
      <p:pic>
        <p:nvPicPr>
          <p:cNvPr id="15" name="Picture 4" descr="şaşkın doktor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0103" y="675103"/>
            <a:ext cx="1586160" cy="1789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498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boratuvar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774" t="20267" r="2812" b="19514"/>
          <a:stretch/>
        </p:blipFill>
        <p:spPr bwMode="auto">
          <a:xfrm>
            <a:off x="-147484" y="1"/>
            <a:ext cx="12339484" cy="676459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307690" y="226142"/>
            <a:ext cx="8829368" cy="589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ONAY DESTEK SİSTEMİ: OTOMATIK ONAY</a:t>
            </a:r>
            <a:endParaRPr lang="tr-TR" sz="2800" b="1" dirty="0">
              <a:solidFill>
                <a:srgbClr val="FF0000"/>
              </a:solidFill>
            </a:endParaRPr>
          </a:p>
        </p:txBody>
      </p:sp>
    </p:spTree>
    <p:extLst>
      <p:ext uri="{BB962C8B-B14F-4D97-AF65-F5344CB8AC3E}">
        <p14:creationId xmlns:p14="http://schemas.microsoft.com/office/powerpoint/2010/main" val="80233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3850" y="1236175"/>
            <a:ext cx="7109002" cy="54001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Dikdörtgen 2"/>
          <p:cNvSpPr/>
          <p:nvPr/>
        </p:nvSpPr>
        <p:spPr>
          <a:xfrm rot="10800000" flipV="1">
            <a:off x="2295691" y="222699"/>
            <a:ext cx="8165832" cy="551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WEB sayfamızı takip ediniz</a:t>
            </a:r>
            <a:endParaRPr lang="tr-TR" sz="2800" b="1" dirty="0">
              <a:solidFill>
                <a:srgbClr val="FF0000"/>
              </a:solidFill>
            </a:endParaRPr>
          </a:p>
        </p:txBody>
      </p:sp>
      <p:sp>
        <p:nvSpPr>
          <p:cNvPr id="4" name="Dikdörtgen 3"/>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8249265" y="1533831"/>
            <a:ext cx="3352800" cy="4719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2400" b="1" dirty="0" smtClean="0">
                <a:solidFill>
                  <a:schemeClr val="tx1"/>
                </a:solidFill>
              </a:rPr>
              <a:t>Mevzuatlar</a:t>
            </a:r>
          </a:p>
          <a:p>
            <a:pPr marL="285750" indent="-285750">
              <a:buFont typeface="Arial" panose="020B0604020202020204" pitchFamily="34" charset="0"/>
              <a:buChar char="•"/>
            </a:pPr>
            <a:r>
              <a:rPr lang="tr-TR" sz="2400" b="1" dirty="0" smtClean="0">
                <a:solidFill>
                  <a:schemeClr val="tx1"/>
                </a:solidFill>
              </a:rPr>
              <a:t>Faaliyetlerimiz</a:t>
            </a:r>
          </a:p>
          <a:p>
            <a:pPr marL="285750" indent="-285750">
              <a:buFont typeface="Arial" panose="020B0604020202020204" pitchFamily="34" charset="0"/>
              <a:buChar char="•"/>
            </a:pPr>
            <a:r>
              <a:rPr lang="tr-TR" sz="2400" b="1" dirty="0" smtClean="0">
                <a:solidFill>
                  <a:schemeClr val="tx1"/>
                </a:solidFill>
              </a:rPr>
              <a:t>Duyurularımız</a:t>
            </a:r>
          </a:p>
          <a:p>
            <a:pPr marL="285750" indent="-285750">
              <a:buFont typeface="Arial" panose="020B0604020202020204" pitchFamily="34" charset="0"/>
              <a:buChar char="•"/>
            </a:pPr>
            <a:r>
              <a:rPr lang="tr-TR" sz="2400" b="1" dirty="0" smtClean="0">
                <a:solidFill>
                  <a:schemeClr val="tx1"/>
                </a:solidFill>
              </a:rPr>
              <a:t>Formlar</a:t>
            </a:r>
          </a:p>
          <a:p>
            <a:pPr marL="285750" indent="-285750">
              <a:buFont typeface="Arial" panose="020B0604020202020204" pitchFamily="34" charset="0"/>
              <a:buChar char="•"/>
            </a:pPr>
            <a:r>
              <a:rPr lang="tr-TR" sz="2400" b="1" dirty="0" err="1" smtClean="0">
                <a:solidFill>
                  <a:schemeClr val="tx1"/>
                </a:solidFill>
              </a:rPr>
              <a:t>v.s</a:t>
            </a:r>
            <a:endParaRPr lang="tr-TR" sz="2400" b="1" dirty="0">
              <a:solidFill>
                <a:schemeClr val="tx1"/>
              </a:solidFill>
            </a:endParaRPr>
          </a:p>
        </p:txBody>
      </p:sp>
    </p:spTree>
    <p:extLst>
      <p:ext uri="{BB962C8B-B14F-4D97-AF65-F5344CB8AC3E}">
        <p14:creationId xmlns:p14="http://schemas.microsoft.com/office/powerpoint/2010/main" val="3706280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ekim tetkik istem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43" y="1105490"/>
            <a:ext cx="1993399" cy="1302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6" name="Picture 6" descr="hastadan kan alm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265" y="2984493"/>
            <a:ext cx="1993399" cy="114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Resim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8677" y="4417622"/>
            <a:ext cx="2239962" cy="2230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Dikdörtgen 2"/>
          <p:cNvSpPr/>
          <p:nvPr/>
        </p:nvSpPr>
        <p:spPr>
          <a:xfrm>
            <a:off x="2760792" y="73687"/>
            <a:ext cx="7018317" cy="47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rPr>
              <a:t>laboratuvar sonuç raporunun onayı </a:t>
            </a:r>
            <a:endParaRPr lang="tr-TR" sz="2400" b="1" dirty="0">
              <a:solidFill>
                <a:srgbClr val="FF0000"/>
              </a:solidFill>
            </a:endParaRPr>
          </a:p>
        </p:txBody>
      </p:sp>
      <p:sp>
        <p:nvSpPr>
          <p:cNvPr id="4" name="Bulut Belirtme Çizgisi 3"/>
          <p:cNvSpPr/>
          <p:nvPr/>
        </p:nvSpPr>
        <p:spPr>
          <a:xfrm>
            <a:off x="2833067" y="766123"/>
            <a:ext cx="1185554" cy="113565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dirty="0" smtClean="0">
                <a:solidFill>
                  <a:srgbClr val="0070C0"/>
                </a:solidFill>
              </a:rPr>
              <a:t>İç ve dış kalite kontrol doğrumu?</a:t>
            </a:r>
            <a:endParaRPr lang="tr-TR" sz="1050" dirty="0">
              <a:solidFill>
                <a:srgbClr val="0070C0"/>
              </a:solidFill>
            </a:endParaRPr>
          </a:p>
        </p:txBody>
      </p:sp>
      <p:sp>
        <p:nvSpPr>
          <p:cNvPr id="10" name="Bulut Belirtme Çizgisi 9"/>
          <p:cNvSpPr/>
          <p:nvPr/>
        </p:nvSpPr>
        <p:spPr>
          <a:xfrm>
            <a:off x="5763062" y="885536"/>
            <a:ext cx="1239786" cy="108688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dirty="0" smtClean="0">
                <a:solidFill>
                  <a:srgbClr val="0070C0"/>
                </a:solidFill>
              </a:rPr>
              <a:t>Kalibrasyonda hata </a:t>
            </a:r>
            <a:r>
              <a:rPr lang="tr-TR" sz="1050" dirty="0" err="1" smtClean="0">
                <a:solidFill>
                  <a:srgbClr val="0070C0"/>
                </a:solidFill>
              </a:rPr>
              <a:t>oldumu</a:t>
            </a:r>
            <a:r>
              <a:rPr lang="tr-TR" sz="1050" dirty="0" smtClean="0">
                <a:solidFill>
                  <a:srgbClr val="0070C0"/>
                </a:solidFill>
              </a:rPr>
              <a:t>?</a:t>
            </a:r>
            <a:endParaRPr lang="tr-TR" sz="1050" dirty="0">
              <a:solidFill>
                <a:srgbClr val="0070C0"/>
              </a:solidFill>
            </a:endParaRPr>
          </a:p>
        </p:txBody>
      </p:sp>
      <p:sp>
        <p:nvSpPr>
          <p:cNvPr id="11" name="Bulut Belirtme Çizgisi 10"/>
          <p:cNvSpPr/>
          <p:nvPr/>
        </p:nvSpPr>
        <p:spPr>
          <a:xfrm>
            <a:off x="6577441" y="2092799"/>
            <a:ext cx="1352845" cy="131190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t>Panik değerleri erken bildirmeliyim</a:t>
            </a:r>
            <a:endParaRPr lang="tr-TR" sz="1000" dirty="0"/>
          </a:p>
        </p:txBody>
      </p:sp>
      <p:sp>
        <p:nvSpPr>
          <p:cNvPr id="12" name="Bulut Belirtme Çizgisi 11"/>
          <p:cNvSpPr/>
          <p:nvPr/>
        </p:nvSpPr>
        <p:spPr>
          <a:xfrm>
            <a:off x="2728203" y="2512014"/>
            <a:ext cx="2092600" cy="151974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dirty="0" smtClean="0">
                <a:solidFill>
                  <a:srgbClr val="FF0000"/>
                </a:solidFill>
              </a:rPr>
              <a:t>Yüzbinlerce tetkiki  birkaç saatte hatasız </a:t>
            </a:r>
            <a:r>
              <a:rPr lang="tr-TR" sz="1050" dirty="0" err="1" smtClean="0">
                <a:solidFill>
                  <a:srgbClr val="FF0000"/>
                </a:solidFill>
              </a:rPr>
              <a:t>değerlendirmeliyim.ben</a:t>
            </a:r>
            <a:r>
              <a:rPr lang="tr-TR" sz="1050" dirty="0" smtClean="0">
                <a:solidFill>
                  <a:srgbClr val="FF0000"/>
                </a:solidFill>
              </a:rPr>
              <a:t> </a:t>
            </a:r>
            <a:r>
              <a:rPr lang="tr-TR" sz="1050" dirty="0" err="1" smtClean="0">
                <a:solidFill>
                  <a:srgbClr val="FF0000"/>
                </a:solidFill>
              </a:rPr>
              <a:t>robotmuyum</a:t>
            </a:r>
            <a:r>
              <a:rPr lang="tr-TR" sz="1050" dirty="0" smtClean="0">
                <a:solidFill>
                  <a:srgbClr val="FF0000"/>
                </a:solidFill>
              </a:rPr>
              <a:t>?</a:t>
            </a:r>
            <a:endParaRPr lang="tr-TR" sz="1050" dirty="0">
              <a:solidFill>
                <a:srgbClr val="FF0000"/>
              </a:solidFill>
            </a:endParaRPr>
          </a:p>
        </p:txBody>
      </p:sp>
      <p:sp>
        <p:nvSpPr>
          <p:cNvPr id="13" name="Bulut Belirtme Çizgisi 12"/>
          <p:cNvSpPr/>
          <p:nvPr/>
        </p:nvSpPr>
        <p:spPr>
          <a:xfrm>
            <a:off x="7084417" y="628153"/>
            <a:ext cx="1340870" cy="120285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solidFill>
                  <a:srgbClr val="FF0000"/>
                </a:solidFill>
              </a:rPr>
              <a:t>Patolojik sonuçlara daha çok zaman ayırmalıyım ama nasıl?</a:t>
            </a:r>
            <a:endParaRPr lang="tr-TR" sz="1000" dirty="0">
              <a:solidFill>
                <a:srgbClr val="FF0000"/>
              </a:solidFill>
            </a:endParaRPr>
          </a:p>
        </p:txBody>
      </p:sp>
      <p:sp>
        <p:nvSpPr>
          <p:cNvPr id="14" name="Bulut Belirtme Çizgisi 13"/>
          <p:cNvSpPr/>
          <p:nvPr/>
        </p:nvSpPr>
        <p:spPr>
          <a:xfrm>
            <a:off x="4963440" y="2317819"/>
            <a:ext cx="1561009" cy="1578877"/>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solidFill>
                  <a:srgbClr val="FF0000"/>
                </a:solidFill>
              </a:rPr>
              <a:t>Hastanın eski sonuçlarla mukayese ve değerlendirme yapmalıyım.</a:t>
            </a:r>
          </a:p>
          <a:p>
            <a:pPr algn="ctr"/>
            <a:r>
              <a:rPr lang="tr-TR" sz="1000" dirty="0" smtClean="0">
                <a:solidFill>
                  <a:srgbClr val="FF0000"/>
                </a:solidFill>
              </a:rPr>
              <a:t>uyumsuzluk </a:t>
            </a:r>
            <a:r>
              <a:rPr lang="tr-TR" sz="1000" dirty="0" err="1" smtClean="0">
                <a:solidFill>
                  <a:srgbClr val="FF0000"/>
                </a:solidFill>
              </a:rPr>
              <a:t>varmı</a:t>
            </a:r>
            <a:r>
              <a:rPr lang="tr-TR" sz="1000" dirty="0" smtClean="0">
                <a:solidFill>
                  <a:srgbClr val="FF0000"/>
                </a:solidFill>
              </a:rPr>
              <a:t>?</a:t>
            </a:r>
            <a:endParaRPr lang="tr-TR" sz="1000" dirty="0">
              <a:solidFill>
                <a:srgbClr val="FF0000"/>
              </a:solidFill>
            </a:endParaRPr>
          </a:p>
        </p:txBody>
      </p:sp>
      <p:sp>
        <p:nvSpPr>
          <p:cNvPr id="15" name="Bulut Belirtme Çizgisi 14"/>
          <p:cNvSpPr/>
          <p:nvPr/>
        </p:nvSpPr>
        <p:spPr>
          <a:xfrm>
            <a:off x="9504761" y="1136018"/>
            <a:ext cx="1239786" cy="108688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solidFill>
                  <a:srgbClr val="FF0000"/>
                </a:solidFill>
              </a:rPr>
              <a:t>Klinik uyumsuzlukları tekrar etmeliyim</a:t>
            </a:r>
            <a:endParaRPr lang="tr-TR" sz="1000" dirty="0">
              <a:solidFill>
                <a:srgbClr val="FF0000"/>
              </a:solidFill>
            </a:endParaRPr>
          </a:p>
        </p:txBody>
      </p:sp>
      <p:sp>
        <p:nvSpPr>
          <p:cNvPr id="16" name="Bulut Belirtme Çizgisi 15"/>
          <p:cNvSpPr/>
          <p:nvPr/>
        </p:nvSpPr>
        <p:spPr>
          <a:xfrm>
            <a:off x="4228026" y="1027071"/>
            <a:ext cx="1185554" cy="113565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dirty="0" smtClean="0">
                <a:solidFill>
                  <a:srgbClr val="0070C0"/>
                </a:solidFill>
              </a:rPr>
              <a:t>Kitlerin </a:t>
            </a:r>
            <a:r>
              <a:rPr lang="tr-TR" sz="1050" dirty="0" err="1" smtClean="0">
                <a:solidFill>
                  <a:srgbClr val="0070C0"/>
                </a:solidFill>
              </a:rPr>
              <a:t>miyadı</a:t>
            </a:r>
            <a:r>
              <a:rPr lang="tr-TR" sz="1050" dirty="0" smtClean="0">
                <a:solidFill>
                  <a:srgbClr val="0070C0"/>
                </a:solidFill>
              </a:rPr>
              <a:t> ve stok kontrolü </a:t>
            </a:r>
            <a:r>
              <a:rPr lang="tr-TR" sz="1050" dirty="0" err="1" smtClean="0">
                <a:solidFill>
                  <a:srgbClr val="0070C0"/>
                </a:solidFill>
              </a:rPr>
              <a:t>uygunmu</a:t>
            </a:r>
            <a:r>
              <a:rPr lang="tr-TR" sz="1050" dirty="0" smtClean="0">
                <a:solidFill>
                  <a:srgbClr val="0070C0"/>
                </a:solidFill>
              </a:rPr>
              <a:t>?</a:t>
            </a:r>
            <a:endParaRPr lang="tr-TR" sz="1050" dirty="0">
              <a:solidFill>
                <a:srgbClr val="0070C0"/>
              </a:solidFill>
            </a:endParaRPr>
          </a:p>
        </p:txBody>
      </p:sp>
      <p:sp>
        <p:nvSpPr>
          <p:cNvPr id="17" name="Bulut Belirtme Çizgisi 16"/>
          <p:cNvSpPr/>
          <p:nvPr/>
        </p:nvSpPr>
        <p:spPr>
          <a:xfrm>
            <a:off x="8016878" y="1763894"/>
            <a:ext cx="1239786" cy="108688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t>Acil sonuçlarım gecikmesin</a:t>
            </a:r>
            <a:endParaRPr lang="tr-TR" sz="1000" dirty="0"/>
          </a:p>
        </p:txBody>
      </p:sp>
      <p:sp>
        <p:nvSpPr>
          <p:cNvPr id="19" name="Bulut Belirtme Çizgisi 18"/>
          <p:cNvSpPr/>
          <p:nvPr/>
        </p:nvSpPr>
        <p:spPr>
          <a:xfrm>
            <a:off x="8498140" y="108108"/>
            <a:ext cx="1406219" cy="131603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t>Kalite yönetim sistem ve diğer kayıtlarım tam </a:t>
            </a:r>
            <a:r>
              <a:rPr lang="tr-TR" sz="1000" dirty="0" err="1" smtClean="0"/>
              <a:t>yapıldımı</a:t>
            </a:r>
            <a:endParaRPr lang="tr-TR" sz="1000" dirty="0"/>
          </a:p>
        </p:txBody>
      </p:sp>
      <p:sp>
        <p:nvSpPr>
          <p:cNvPr id="20" name="Bulut Belirtme Çizgisi 19"/>
          <p:cNvSpPr/>
          <p:nvPr/>
        </p:nvSpPr>
        <p:spPr>
          <a:xfrm>
            <a:off x="9274330" y="2407645"/>
            <a:ext cx="1339691" cy="1010125"/>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t>Konsültasyon istekleri bekliyor </a:t>
            </a:r>
            <a:endParaRPr lang="tr-TR" sz="1000" dirty="0"/>
          </a:p>
        </p:txBody>
      </p:sp>
      <p:sp>
        <p:nvSpPr>
          <p:cNvPr id="6" name="Aşağı Ok 5"/>
          <p:cNvSpPr/>
          <p:nvPr/>
        </p:nvSpPr>
        <p:spPr>
          <a:xfrm>
            <a:off x="1261512" y="2479431"/>
            <a:ext cx="328981" cy="43327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24" name="Aşağı Ok 23"/>
          <p:cNvSpPr/>
          <p:nvPr/>
        </p:nvSpPr>
        <p:spPr>
          <a:xfrm>
            <a:off x="1328473" y="4228964"/>
            <a:ext cx="328981" cy="43327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25" name="Aşağı Ok 24"/>
          <p:cNvSpPr/>
          <p:nvPr/>
        </p:nvSpPr>
        <p:spPr>
          <a:xfrm rot="16200000">
            <a:off x="3704003" y="5058200"/>
            <a:ext cx="328981" cy="94981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26" name="Aşağı Ok 25"/>
          <p:cNvSpPr/>
          <p:nvPr/>
        </p:nvSpPr>
        <p:spPr>
          <a:xfrm rot="16200000">
            <a:off x="8386548" y="4864722"/>
            <a:ext cx="328981" cy="124150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27" name="Bulut Belirtme Çizgisi 26"/>
          <p:cNvSpPr/>
          <p:nvPr/>
        </p:nvSpPr>
        <p:spPr>
          <a:xfrm>
            <a:off x="10821942" y="166861"/>
            <a:ext cx="1370058" cy="142803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t>Gelen numuneler acaba çok bekletilmiş </a:t>
            </a:r>
            <a:r>
              <a:rPr lang="tr-TR" sz="1000" dirty="0" err="1" smtClean="0"/>
              <a:t>preanalitik</a:t>
            </a:r>
            <a:r>
              <a:rPr lang="tr-TR" sz="1000" dirty="0" smtClean="0"/>
              <a:t> hata </a:t>
            </a:r>
            <a:r>
              <a:rPr lang="tr-TR" sz="1000" dirty="0" err="1" smtClean="0"/>
              <a:t>varmı</a:t>
            </a:r>
            <a:r>
              <a:rPr lang="tr-TR" sz="1000" dirty="0" smtClean="0"/>
              <a:t> </a:t>
            </a:r>
            <a:endParaRPr lang="tr-TR" sz="1000" dirty="0"/>
          </a:p>
        </p:txBody>
      </p:sp>
      <p:sp>
        <p:nvSpPr>
          <p:cNvPr id="28" name="Bulut Belirtme Çizgisi 27"/>
          <p:cNvSpPr/>
          <p:nvPr/>
        </p:nvSpPr>
        <p:spPr>
          <a:xfrm>
            <a:off x="10821942" y="1763894"/>
            <a:ext cx="1239786" cy="108688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dirty="0" smtClean="0">
                <a:solidFill>
                  <a:srgbClr val="00B050"/>
                </a:solidFill>
              </a:rPr>
              <a:t>Bakanlıktan yazı geldi gene ne istiyorlar bizden?</a:t>
            </a:r>
            <a:endParaRPr lang="tr-TR" sz="1000" dirty="0">
              <a:solidFill>
                <a:srgbClr val="00B050"/>
              </a:solidFill>
            </a:endParaRPr>
          </a:p>
        </p:txBody>
      </p:sp>
      <p:pic>
        <p:nvPicPr>
          <p:cNvPr id="29" name="Picture 12" descr="laboratuv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1506"/>
          <a:stretch/>
        </p:blipFill>
        <p:spPr bwMode="auto">
          <a:xfrm>
            <a:off x="208689" y="4735449"/>
            <a:ext cx="3027491" cy="1766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Bulut Belirtme Çizgisi 29"/>
          <p:cNvSpPr/>
          <p:nvPr/>
        </p:nvSpPr>
        <p:spPr>
          <a:xfrm>
            <a:off x="7424101" y="3326010"/>
            <a:ext cx="2092600" cy="151974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dirty="0" smtClean="0"/>
              <a:t>Dış </a:t>
            </a:r>
            <a:r>
              <a:rPr lang="tr-TR" sz="1050" dirty="0" err="1" smtClean="0"/>
              <a:t>lab.test</a:t>
            </a:r>
            <a:r>
              <a:rPr lang="tr-TR" sz="1050" dirty="0" smtClean="0"/>
              <a:t> hizmet alımı yaptığımız </a:t>
            </a:r>
            <a:r>
              <a:rPr lang="tr-TR" sz="1050" dirty="0" err="1" smtClean="0"/>
              <a:t>lab</a:t>
            </a:r>
            <a:r>
              <a:rPr lang="tr-TR" sz="1050" dirty="0" smtClean="0"/>
              <a:t>. sonuçlarından da </a:t>
            </a:r>
            <a:r>
              <a:rPr lang="tr-TR" sz="1050" dirty="0" err="1" smtClean="0"/>
              <a:t>sorumluyum.acaba</a:t>
            </a:r>
            <a:r>
              <a:rPr lang="tr-TR" sz="1050" dirty="0" smtClean="0"/>
              <a:t> orda hata </a:t>
            </a:r>
            <a:r>
              <a:rPr lang="tr-TR" sz="1050" dirty="0" err="1" smtClean="0"/>
              <a:t>varmı?ne</a:t>
            </a:r>
            <a:r>
              <a:rPr lang="tr-TR" sz="1050" dirty="0" smtClean="0"/>
              <a:t> zaman orayı denetlesem?</a:t>
            </a:r>
            <a:endParaRPr lang="tr-TR" sz="1050" dirty="0"/>
          </a:p>
        </p:txBody>
      </p:sp>
      <p:sp>
        <p:nvSpPr>
          <p:cNvPr id="31" name="Bulut Belirtme Çizgisi 30"/>
          <p:cNvSpPr/>
          <p:nvPr/>
        </p:nvSpPr>
        <p:spPr>
          <a:xfrm>
            <a:off x="10296940" y="2912707"/>
            <a:ext cx="1661126" cy="129893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dirty="0" smtClean="0">
                <a:solidFill>
                  <a:srgbClr val="00B050"/>
                </a:solidFill>
              </a:rPr>
              <a:t>Eşim </a:t>
            </a:r>
            <a:r>
              <a:rPr lang="tr-TR" sz="1050" dirty="0" err="1" smtClean="0">
                <a:solidFill>
                  <a:srgbClr val="00B050"/>
                </a:solidFill>
              </a:rPr>
              <a:t>msj</a:t>
            </a:r>
            <a:r>
              <a:rPr lang="tr-TR" sz="1050" dirty="0" smtClean="0">
                <a:solidFill>
                  <a:srgbClr val="00B050"/>
                </a:solidFill>
              </a:rPr>
              <a:t> attı çocuğu okuldan erken </a:t>
            </a:r>
            <a:r>
              <a:rPr lang="tr-TR" sz="1050" dirty="0" err="1" smtClean="0">
                <a:solidFill>
                  <a:srgbClr val="00B050"/>
                </a:solidFill>
              </a:rPr>
              <a:t>al.nasıl</a:t>
            </a:r>
            <a:r>
              <a:rPr lang="tr-TR" sz="1050" dirty="0" smtClean="0">
                <a:solidFill>
                  <a:srgbClr val="00B050"/>
                </a:solidFill>
              </a:rPr>
              <a:t> </a:t>
            </a:r>
            <a:r>
              <a:rPr lang="tr-TR" sz="1050" dirty="0" err="1" smtClean="0">
                <a:solidFill>
                  <a:srgbClr val="00B050"/>
                </a:solidFill>
              </a:rPr>
              <a:t>alayım.akşama</a:t>
            </a:r>
            <a:r>
              <a:rPr lang="tr-TR" sz="1050" dirty="0" smtClean="0">
                <a:solidFill>
                  <a:srgbClr val="00B050"/>
                </a:solidFill>
              </a:rPr>
              <a:t> çok fırça </a:t>
            </a:r>
            <a:r>
              <a:rPr lang="tr-TR" sz="1050" dirty="0" err="1" smtClean="0">
                <a:solidFill>
                  <a:srgbClr val="00B050"/>
                </a:solidFill>
              </a:rPr>
              <a:t>yermiyim</a:t>
            </a:r>
            <a:r>
              <a:rPr lang="tr-TR" sz="1050" dirty="0" smtClean="0">
                <a:solidFill>
                  <a:srgbClr val="00B050"/>
                </a:solidFill>
              </a:rPr>
              <a:t>?</a:t>
            </a:r>
            <a:endParaRPr lang="tr-TR" sz="1050" dirty="0">
              <a:solidFill>
                <a:srgbClr val="00B050"/>
              </a:solidFill>
            </a:endParaRPr>
          </a:p>
        </p:txBody>
      </p:sp>
      <p:pic>
        <p:nvPicPr>
          <p:cNvPr id="32" name="Picture 14" descr="doktor bilgisayar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7798" y="4735449"/>
            <a:ext cx="3135360" cy="2012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3" name="Dikdörtgen 32"/>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8645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9370" y="57157"/>
            <a:ext cx="11139778" cy="1200329"/>
          </a:xfrm>
          <a:prstGeom prst="rect">
            <a:avLst/>
          </a:prstGeom>
        </p:spPr>
        <p:txBody>
          <a:bodyPr wrap="square">
            <a:spAutoFit/>
          </a:bodyPr>
          <a:lstStyle/>
          <a:p>
            <a:pPr algn="ctr">
              <a:spcBef>
                <a:spcPct val="0"/>
              </a:spcBef>
              <a:buFontTx/>
              <a:buNone/>
            </a:pPr>
            <a:r>
              <a:rPr lang="tr-TR" altLang="tr-TR" b="1" dirty="0">
                <a:solidFill>
                  <a:srgbClr val="FF0000"/>
                </a:solidFill>
                <a:latin typeface="Arial" panose="020B0604020202020204" pitchFamily="34" charset="0"/>
              </a:rPr>
              <a:t>Onay Destek </a:t>
            </a:r>
            <a:r>
              <a:rPr lang="tr-TR" altLang="tr-TR" b="1" dirty="0" smtClean="0">
                <a:solidFill>
                  <a:srgbClr val="FF0000"/>
                </a:solidFill>
                <a:latin typeface="Arial" panose="020B0604020202020204" pitchFamily="34" charset="0"/>
              </a:rPr>
              <a:t>Sistemi</a:t>
            </a:r>
          </a:p>
          <a:p>
            <a:pPr algn="ctr">
              <a:spcBef>
                <a:spcPct val="0"/>
              </a:spcBef>
              <a:buFontTx/>
              <a:buNone/>
            </a:pPr>
            <a:endParaRPr lang="tr-TR" altLang="tr-TR" b="1" dirty="0" smtClean="0">
              <a:solidFill>
                <a:srgbClr val="FF0000"/>
              </a:solidFill>
              <a:latin typeface="Arial" panose="020B0604020202020204" pitchFamily="34" charset="0"/>
            </a:endParaRPr>
          </a:p>
          <a:p>
            <a:pPr algn="ctr">
              <a:spcBef>
                <a:spcPct val="0"/>
              </a:spcBef>
              <a:buFontTx/>
              <a:buNone/>
            </a:pPr>
            <a:r>
              <a:rPr lang="tr-TR" altLang="tr-TR" b="1" dirty="0" smtClean="0">
                <a:solidFill>
                  <a:srgbClr val="FF0000"/>
                </a:solidFill>
                <a:latin typeface="Arial" panose="020B0604020202020204" pitchFamily="34" charset="0"/>
              </a:rPr>
              <a:t> </a:t>
            </a:r>
            <a:r>
              <a:rPr lang="tr-TR" altLang="tr-TR" b="1" dirty="0" err="1">
                <a:solidFill>
                  <a:srgbClr val="FF0000"/>
                </a:solidFill>
                <a:latin typeface="Arial" panose="020B0604020202020204" pitchFamily="34" charset="0"/>
              </a:rPr>
              <a:t>Autoverification</a:t>
            </a:r>
            <a:r>
              <a:rPr lang="tr-TR" altLang="tr-TR" b="1" dirty="0">
                <a:solidFill>
                  <a:srgbClr val="FF0000"/>
                </a:solidFill>
                <a:latin typeface="Arial" panose="020B0604020202020204" pitchFamily="34" charset="0"/>
              </a:rPr>
              <a:t> (Otomatik Onay Sistemi)</a:t>
            </a:r>
            <a:br>
              <a:rPr lang="tr-TR" altLang="tr-TR" b="1" dirty="0">
                <a:solidFill>
                  <a:srgbClr val="FF0000"/>
                </a:solidFill>
                <a:latin typeface="Arial" panose="020B0604020202020204" pitchFamily="34" charset="0"/>
              </a:rPr>
            </a:br>
            <a:endParaRPr lang="tr-TR" altLang="tr-TR" dirty="0">
              <a:latin typeface="Arial" panose="020B0604020202020204" pitchFamily="34" charset="0"/>
            </a:endParaRPr>
          </a:p>
        </p:txBody>
      </p:sp>
      <p:pic>
        <p:nvPicPr>
          <p:cNvPr id="6146" name="Picture 2" descr="laboratuv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87" y="2521515"/>
            <a:ext cx="2973789" cy="151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atır Belirtme Çizgisi 2 4"/>
          <p:cNvSpPr/>
          <p:nvPr/>
        </p:nvSpPr>
        <p:spPr>
          <a:xfrm>
            <a:off x="4822465" y="1374827"/>
            <a:ext cx="1176793" cy="938339"/>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b="1" dirty="0" err="1" smtClean="0"/>
              <a:t>Preanalitik</a:t>
            </a:r>
            <a:r>
              <a:rPr lang="tr-TR" sz="1000" b="1" dirty="0" smtClean="0"/>
              <a:t> bilgi:</a:t>
            </a:r>
          </a:p>
          <a:p>
            <a:pPr algn="ctr"/>
            <a:r>
              <a:rPr lang="tr-TR" sz="1000" b="1" dirty="0" smtClean="0"/>
              <a:t>hasta bilgisi</a:t>
            </a:r>
          </a:p>
          <a:p>
            <a:pPr algn="ctr"/>
            <a:r>
              <a:rPr lang="tr-TR" sz="1000" b="1" dirty="0" err="1" smtClean="0"/>
              <a:t>Yaşı,cinsiyeti,yaşı</a:t>
            </a:r>
            <a:r>
              <a:rPr lang="tr-TR" sz="1000" b="1" dirty="0" smtClean="0"/>
              <a:t>,</a:t>
            </a:r>
          </a:p>
          <a:p>
            <a:pPr algn="ctr"/>
            <a:r>
              <a:rPr lang="tr-TR" sz="1000" b="1" dirty="0" err="1" smtClean="0"/>
              <a:t>ilaç,ön</a:t>
            </a:r>
            <a:r>
              <a:rPr lang="tr-TR" sz="1000" b="1" dirty="0" smtClean="0"/>
              <a:t> tanı</a:t>
            </a:r>
            <a:endParaRPr lang="tr-TR" sz="1000" b="1" dirty="0"/>
          </a:p>
        </p:txBody>
      </p:sp>
      <p:sp>
        <p:nvSpPr>
          <p:cNvPr id="7" name="Satır Belirtme Çizgisi 2 6"/>
          <p:cNvSpPr/>
          <p:nvPr/>
        </p:nvSpPr>
        <p:spPr>
          <a:xfrm>
            <a:off x="1343770" y="1374828"/>
            <a:ext cx="1176793" cy="938339"/>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b="1" dirty="0" smtClean="0"/>
              <a:t>analitik bilgi:</a:t>
            </a:r>
          </a:p>
          <a:p>
            <a:pPr algn="ctr"/>
            <a:r>
              <a:rPr lang="tr-TR" sz="1000" b="1" dirty="0" smtClean="0"/>
              <a:t>Kalite </a:t>
            </a:r>
            <a:r>
              <a:rPr lang="tr-TR" sz="1000" b="1" dirty="0" err="1" smtClean="0"/>
              <a:t>kontrol,kalibrasyon,referans</a:t>
            </a:r>
            <a:r>
              <a:rPr lang="tr-TR" sz="1000" b="1" dirty="0" smtClean="0"/>
              <a:t> aralık </a:t>
            </a:r>
          </a:p>
        </p:txBody>
      </p:sp>
      <p:sp>
        <p:nvSpPr>
          <p:cNvPr id="8" name="Satır Belirtme Çizgisi 2 7"/>
          <p:cNvSpPr/>
          <p:nvPr/>
        </p:nvSpPr>
        <p:spPr>
          <a:xfrm>
            <a:off x="6872475" y="1264761"/>
            <a:ext cx="1176793" cy="938339"/>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00" b="1" dirty="0" err="1" smtClean="0"/>
              <a:t>Postanalitik</a:t>
            </a:r>
            <a:r>
              <a:rPr lang="tr-TR" sz="1000" b="1" dirty="0" smtClean="0"/>
              <a:t> </a:t>
            </a:r>
            <a:r>
              <a:rPr lang="tr-TR" sz="1000" b="1" dirty="0" err="1" smtClean="0"/>
              <a:t>bilgi:ilişkili</a:t>
            </a:r>
            <a:r>
              <a:rPr lang="tr-TR" sz="1000" b="1" dirty="0" smtClean="0"/>
              <a:t> testlerin değerlendirilmesi</a:t>
            </a:r>
          </a:p>
        </p:txBody>
      </p:sp>
      <p:sp>
        <p:nvSpPr>
          <p:cNvPr id="9" name="Aşağı Ok 8"/>
          <p:cNvSpPr/>
          <p:nvPr/>
        </p:nvSpPr>
        <p:spPr>
          <a:xfrm rot="16200000">
            <a:off x="3756475" y="3016416"/>
            <a:ext cx="296160" cy="56075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6148" name="Picture 4" descr="doktor ekran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607" y="2521515"/>
            <a:ext cx="2562868" cy="1708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Resim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032" y="2687541"/>
            <a:ext cx="1044248" cy="9859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şağı Ok 12"/>
          <p:cNvSpPr/>
          <p:nvPr/>
        </p:nvSpPr>
        <p:spPr>
          <a:xfrm rot="16200000">
            <a:off x="7191276" y="2870560"/>
            <a:ext cx="328981" cy="71723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4" name="Picture 6" descr="İlgili resim"/>
          <p:cNvPicPr>
            <a:picLocks noChangeAspect="1" noChangeArrowheads="1"/>
          </p:cNvPicPr>
          <p:nvPr/>
        </p:nvPicPr>
        <p:blipFill rotWithShape="1">
          <a:blip r:embed="rId5">
            <a:extLst>
              <a:ext uri="{28A0092B-C50C-407E-A947-70E740481C1C}">
                <a14:useLocalDpi xmlns:a14="http://schemas.microsoft.com/office/drawing/2010/main" val="0"/>
              </a:ext>
            </a:extLst>
          </a:blip>
          <a:srcRect r="-618" b="8814"/>
          <a:stretch/>
        </p:blipFill>
        <p:spPr bwMode="auto">
          <a:xfrm>
            <a:off x="7900144" y="2449960"/>
            <a:ext cx="2587626" cy="1693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Dikdörtgen 5"/>
          <p:cNvSpPr/>
          <p:nvPr/>
        </p:nvSpPr>
        <p:spPr>
          <a:xfrm>
            <a:off x="8218196" y="2825549"/>
            <a:ext cx="2213915" cy="646331"/>
          </a:xfrm>
          <a:prstGeom prst="rect">
            <a:avLst/>
          </a:prstGeom>
        </p:spPr>
        <p:txBody>
          <a:bodyPr wrap="square">
            <a:spAutoFit/>
          </a:bodyPr>
          <a:lstStyle/>
          <a:p>
            <a:r>
              <a:rPr lang="tr-TR" sz="900" b="1" dirty="0">
                <a:solidFill>
                  <a:srgbClr val="FF0000"/>
                </a:solidFill>
              </a:rPr>
              <a:t>Önceden tanımlanmış bilgisayar tabanlı </a:t>
            </a:r>
            <a:endParaRPr lang="tr-TR" sz="900" b="1" dirty="0" smtClean="0">
              <a:solidFill>
                <a:srgbClr val="FF0000"/>
              </a:solidFill>
            </a:endParaRPr>
          </a:p>
          <a:p>
            <a:r>
              <a:rPr lang="tr-TR" sz="900" b="1" dirty="0" smtClean="0">
                <a:solidFill>
                  <a:srgbClr val="FF0000"/>
                </a:solidFill>
              </a:rPr>
              <a:t>algoritmalar </a:t>
            </a:r>
            <a:r>
              <a:rPr lang="tr-TR" sz="900" b="1" dirty="0">
                <a:solidFill>
                  <a:srgbClr val="FF0000"/>
                </a:solidFill>
              </a:rPr>
              <a:t>kullanarak </a:t>
            </a:r>
          </a:p>
          <a:p>
            <a:r>
              <a:rPr lang="tr-TR" sz="900" b="1" dirty="0" smtClean="0">
                <a:solidFill>
                  <a:srgbClr val="FF0000"/>
                </a:solidFill>
              </a:rPr>
              <a:t>sonuçlarının </a:t>
            </a:r>
            <a:r>
              <a:rPr lang="tr-TR" sz="900" b="1" dirty="0">
                <a:solidFill>
                  <a:srgbClr val="FF0000"/>
                </a:solidFill>
              </a:rPr>
              <a:t>belirli kriterlere göre değerlendirilmesi </a:t>
            </a:r>
          </a:p>
        </p:txBody>
      </p:sp>
      <p:cxnSp>
        <p:nvCxnSpPr>
          <p:cNvPr id="15" name="Düz Bağlayıcı 14"/>
          <p:cNvCxnSpPr/>
          <p:nvPr/>
        </p:nvCxnSpPr>
        <p:spPr>
          <a:xfrm>
            <a:off x="9183756" y="4230094"/>
            <a:ext cx="0" cy="588396"/>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Düz Bağlayıcı 19"/>
          <p:cNvCxnSpPr/>
          <p:nvPr/>
        </p:nvCxnSpPr>
        <p:spPr>
          <a:xfrm flipH="1">
            <a:off x="8765650" y="4818490"/>
            <a:ext cx="831574" cy="7288"/>
          </a:xfrm>
          <a:prstGeom prst="line">
            <a:avLst/>
          </a:prstGeom>
        </p:spPr>
        <p:style>
          <a:lnRef idx="3">
            <a:schemeClr val="accent2"/>
          </a:lnRef>
          <a:fillRef idx="0">
            <a:schemeClr val="accent2"/>
          </a:fillRef>
          <a:effectRef idx="2">
            <a:schemeClr val="accent2"/>
          </a:effectRef>
          <a:fontRef idx="minor">
            <a:schemeClr val="tx1"/>
          </a:fontRef>
        </p:style>
      </p:cxnSp>
      <p:sp>
        <p:nvSpPr>
          <p:cNvPr id="21" name="Dikdörtgen 20"/>
          <p:cNvSpPr/>
          <p:nvPr/>
        </p:nvSpPr>
        <p:spPr>
          <a:xfrm>
            <a:off x="9676738" y="4646873"/>
            <a:ext cx="914400" cy="3578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b="1" dirty="0" smtClean="0"/>
              <a:t>Uygunsuzluk</a:t>
            </a:r>
            <a:endParaRPr lang="tr-TR" sz="1050" b="1" dirty="0"/>
          </a:p>
        </p:txBody>
      </p:sp>
      <p:sp>
        <p:nvSpPr>
          <p:cNvPr id="24" name="Dikdörtgen 23"/>
          <p:cNvSpPr/>
          <p:nvPr/>
        </p:nvSpPr>
        <p:spPr>
          <a:xfrm>
            <a:off x="7811493" y="4662775"/>
            <a:ext cx="914400" cy="3578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050" b="1" dirty="0" smtClean="0"/>
              <a:t>Uygunluk </a:t>
            </a:r>
            <a:endParaRPr lang="tr-TR" sz="1050" b="1" dirty="0"/>
          </a:p>
        </p:txBody>
      </p:sp>
      <p:cxnSp>
        <p:nvCxnSpPr>
          <p:cNvPr id="25" name="Düz Bağlayıcı 24"/>
          <p:cNvCxnSpPr/>
          <p:nvPr/>
        </p:nvCxnSpPr>
        <p:spPr>
          <a:xfrm>
            <a:off x="10133938" y="5004682"/>
            <a:ext cx="0" cy="588396"/>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Düz Bağlayıcı 25"/>
          <p:cNvCxnSpPr/>
          <p:nvPr/>
        </p:nvCxnSpPr>
        <p:spPr>
          <a:xfrm>
            <a:off x="8228797" y="5020584"/>
            <a:ext cx="0" cy="588396"/>
          </a:xfrm>
          <a:prstGeom prst="line">
            <a:avLst/>
          </a:prstGeom>
        </p:spPr>
        <p:style>
          <a:lnRef idx="3">
            <a:schemeClr val="accent2"/>
          </a:lnRef>
          <a:fillRef idx="0">
            <a:schemeClr val="accent2"/>
          </a:fillRef>
          <a:effectRef idx="2">
            <a:schemeClr val="accent2"/>
          </a:effectRef>
          <a:fontRef idx="minor">
            <a:schemeClr val="tx1"/>
          </a:fontRef>
        </p:style>
      </p:cxnSp>
      <p:sp>
        <p:nvSpPr>
          <p:cNvPr id="27" name="Dikdörtgen 26"/>
          <p:cNvSpPr/>
          <p:nvPr/>
        </p:nvSpPr>
        <p:spPr>
          <a:xfrm>
            <a:off x="9597224" y="5449968"/>
            <a:ext cx="2138313" cy="10353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1050" b="1" dirty="0">
              <a:solidFill>
                <a:srgbClr val="FF0000"/>
              </a:solidFill>
            </a:endParaRPr>
          </a:p>
        </p:txBody>
      </p:sp>
      <p:sp>
        <p:nvSpPr>
          <p:cNvPr id="28" name="Dikdörtgen 27"/>
          <p:cNvSpPr/>
          <p:nvPr/>
        </p:nvSpPr>
        <p:spPr>
          <a:xfrm>
            <a:off x="4686468" y="5431579"/>
            <a:ext cx="3958186" cy="10569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sz="1050" b="1" dirty="0">
              <a:solidFill>
                <a:srgbClr val="FF0000"/>
              </a:solidFill>
            </a:endParaRPr>
          </a:p>
        </p:txBody>
      </p:sp>
      <p:sp>
        <p:nvSpPr>
          <p:cNvPr id="22" name="Dikdörtgen 21"/>
          <p:cNvSpPr/>
          <p:nvPr/>
        </p:nvSpPr>
        <p:spPr>
          <a:xfrm>
            <a:off x="9700225" y="5628872"/>
            <a:ext cx="1021084" cy="709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smtClean="0">
                <a:solidFill>
                  <a:srgbClr val="FF0000"/>
                </a:solidFill>
              </a:rPr>
              <a:t>Gözden geçir</a:t>
            </a:r>
          </a:p>
          <a:p>
            <a:pPr algn="ctr"/>
            <a:r>
              <a:rPr lang="tr-TR" sz="1000" b="1" dirty="0" smtClean="0">
                <a:solidFill>
                  <a:srgbClr val="FF0000"/>
                </a:solidFill>
              </a:rPr>
              <a:t>Manuel onay</a:t>
            </a:r>
            <a:endParaRPr lang="tr-TR" sz="1000" b="1" dirty="0">
              <a:solidFill>
                <a:srgbClr val="FF0000"/>
              </a:solidFill>
            </a:endParaRPr>
          </a:p>
        </p:txBody>
      </p:sp>
      <p:pic>
        <p:nvPicPr>
          <p:cNvPr id="33" name="Picture 8" descr="doktor ekrani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2184" y="5552976"/>
            <a:ext cx="1835015" cy="861454"/>
          </a:xfrm>
          <a:prstGeom prst="rect">
            <a:avLst/>
          </a:prstGeom>
          <a:noFill/>
          <a:extLst>
            <a:ext uri="{909E8E84-426E-40DD-AFC4-6F175D3DCCD1}">
              <a14:hiddenFill xmlns:a14="http://schemas.microsoft.com/office/drawing/2010/main">
                <a:solidFill>
                  <a:srgbClr val="FFFFFF"/>
                </a:solidFill>
              </a14:hiddenFill>
            </a:ext>
          </a:extLst>
        </p:spPr>
      </p:pic>
      <p:sp>
        <p:nvSpPr>
          <p:cNvPr id="34" name="Dikdörtgen 33"/>
          <p:cNvSpPr/>
          <p:nvPr/>
        </p:nvSpPr>
        <p:spPr>
          <a:xfrm>
            <a:off x="7195012" y="5618517"/>
            <a:ext cx="1021084" cy="709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smtClean="0">
                <a:solidFill>
                  <a:srgbClr val="FF0000"/>
                </a:solidFill>
              </a:rPr>
              <a:t>Otomatik onay</a:t>
            </a:r>
          </a:p>
          <a:p>
            <a:pPr algn="ctr"/>
            <a:r>
              <a:rPr lang="tr-TR" sz="1000" b="1" dirty="0" smtClean="0">
                <a:solidFill>
                  <a:srgbClr val="FF0000"/>
                </a:solidFill>
              </a:rPr>
              <a:t>Direk hekime </a:t>
            </a:r>
            <a:endParaRPr lang="tr-TR" sz="1000" b="1" dirty="0">
              <a:solidFill>
                <a:srgbClr val="FF0000"/>
              </a:solidFill>
            </a:endParaRPr>
          </a:p>
        </p:txBody>
      </p:sp>
      <p:sp>
        <p:nvSpPr>
          <p:cNvPr id="23" name="Dikdörtgen 22"/>
          <p:cNvSpPr/>
          <p:nvPr/>
        </p:nvSpPr>
        <p:spPr>
          <a:xfrm>
            <a:off x="699715" y="4391452"/>
            <a:ext cx="6096000" cy="923330"/>
          </a:xfrm>
          <a:prstGeom prst="rect">
            <a:avLst/>
          </a:prstGeom>
        </p:spPr>
        <p:txBody>
          <a:bodyPr>
            <a:spAutoFit/>
          </a:bodyPr>
          <a:lstStyle/>
          <a:p>
            <a:r>
              <a:rPr lang="tr-TR" altLang="tr-TR" b="1" dirty="0"/>
              <a:t>İnsan etkileşimi olmadan önceden tanımlanmış bilgisayar tabanlı </a:t>
            </a:r>
            <a:r>
              <a:rPr lang="tr-TR" altLang="tr-TR" b="1" u="sng" dirty="0"/>
              <a:t>algoritmalar </a:t>
            </a:r>
            <a:r>
              <a:rPr lang="tr-TR" altLang="tr-TR" b="1" dirty="0"/>
              <a:t>kullanarak laboratuvar sonuçlarının değerlendirilmesi ve onaylanması işlemidir</a:t>
            </a:r>
            <a:endParaRPr lang="tr-TR" dirty="0"/>
          </a:p>
        </p:txBody>
      </p:sp>
      <p:pic>
        <p:nvPicPr>
          <p:cNvPr id="29" name="Picture 6" descr="İ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21309" y="5676350"/>
            <a:ext cx="931373" cy="614706"/>
          </a:xfrm>
          <a:prstGeom prst="rect">
            <a:avLst/>
          </a:prstGeom>
          <a:noFill/>
          <a:extLst>
            <a:ext uri="{909E8E84-426E-40DD-AFC4-6F175D3DCCD1}">
              <a14:hiddenFill xmlns:a14="http://schemas.microsoft.com/office/drawing/2010/main">
                <a:solidFill>
                  <a:srgbClr val="FFFFFF"/>
                </a:solidFill>
              </a14:hiddenFill>
            </a:ext>
          </a:extLst>
        </p:spPr>
      </p:pic>
      <p:sp>
        <p:nvSpPr>
          <p:cNvPr id="30" name="Dikdörtgen 29"/>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62962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 point temples 4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23241" t="14676" r="23114" b="11629"/>
          <a:stretch/>
        </p:blipFill>
        <p:spPr bwMode="auto">
          <a:xfrm>
            <a:off x="4437992" y="897299"/>
            <a:ext cx="3042745" cy="313494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923186" y="250968"/>
            <a:ext cx="3920753" cy="646331"/>
          </a:xfrm>
          <a:prstGeom prst="rect">
            <a:avLst/>
          </a:prstGeom>
        </p:spPr>
        <p:txBody>
          <a:bodyPr wrap="none">
            <a:spAutoFit/>
          </a:bodyPr>
          <a:lstStyle/>
          <a:p>
            <a:r>
              <a:rPr lang="tr-TR" u="sng" dirty="0">
                <a:solidFill>
                  <a:srgbClr val="FF0000"/>
                </a:solidFill>
              </a:rPr>
              <a:t>Otomatik Onay Destek </a:t>
            </a:r>
            <a:r>
              <a:rPr lang="tr-TR" u="sng" dirty="0" smtClean="0">
                <a:solidFill>
                  <a:srgbClr val="FF0000"/>
                </a:solidFill>
              </a:rPr>
              <a:t>Sistemin </a:t>
            </a:r>
            <a:r>
              <a:rPr lang="tr-TR" u="sng" dirty="0" err="1" smtClean="0">
                <a:solidFill>
                  <a:srgbClr val="FF0000"/>
                </a:solidFill>
              </a:rPr>
              <a:t>avantaji</a:t>
            </a:r>
            <a:endParaRPr lang="tr-TR" u="sng" dirty="0" smtClean="0">
              <a:solidFill>
                <a:srgbClr val="FF0000"/>
              </a:solidFill>
            </a:endParaRPr>
          </a:p>
          <a:p>
            <a:endParaRPr lang="tr-TR" dirty="0"/>
          </a:p>
        </p:txBody>
      </p:sp>
      <p:sp>
        <p:nvSpPr>
          <p:cNvPr id="2" name="Dikdörtgen 1"/>
          <p:cNvSpPr/>
          <p:nvPr/>
        </p:nvSpPr>
        <p:spPr>
          <a:xfrm>
            <a:off x="5326314" y="1947365"/>
            <a:ext cx="12661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rgbClr val="FF0000"/>
                </a:solidFill>
              </a:rPr>
              <a:t>ODS</a:t>
            </a:r>
            <a:endParaRPr lang="tr-TR" sz="3600" dirty="0">
              <a:solidFill>
                <a:srgbClr val="FF0000"/>
              </a:solidFill>
            </a:endParaRPr>
          </a:p>
        </p:txBody>
      </p:sp>
      <p:sp>
        <p:nvSpPr>
          <p:cNvPr id="6" name="Dikdörtgen 5"/>
          <p:cNvSpPr/>
          <p:nvPr/>
        </p:nvSpPr>
        <p:spPr>
          <a:xfrm>
            <a:off x="275896" y="1048408"/>
            <a:ext cx="2853559" cy="130853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tr-TR" sz="1600" dirty="0">
                <a:solidFill>
                  <a:schemeClr val="tx1"/>
                </a:solidFill>
              </a:rPr>
              <a:t>Bütün sonuçların aynı kriterlere göre değerlendirilmesi: </a:t>
            </a:r>
            <a:r>
              <a:rPr lang="tr-TR" sz="1600" dirty="0" smtClean="0">
                <a:solidFill>
                  <a:schemeClr val="tx1"/>
                </a:solidFill>
              </a:rPr>
              <a:t>            </a:t>
            </a:r>
            <a:r>
              <a:rPr lang="tr-TR" sz="1600" b="1" dirty="0" smtClean="0">
                <a:solidFill>
                  <a:schemeClr val="tx1"/>
                </a:solidFill>
              </a:rPr>
              <a:t>Standardizasyon</a:t>
            </a:r>
            <a:endParaRPr lang="tr-TR" sz="1600" b="1" dirty="0">
              <a:solidFill>
                <a:schemeClr val="tx1"/>
              </a:solidFill>
            </a:endParaRPr>
          </a:p>
        </p:txBody>
      </p:sp>
      <p:sp>
        <p:nvSpPr>
          <p:cNvPr id="7" name="Dikdörtgen 6"/>
          <p:cNvSpPr/>
          <p:nvPr/>
        </p:nvSpPr>
        <p:spPr>
          <a:xfrm>
            <a:off x="338958" y="2575675"/>
            <a:ext cx="2869324" cy="1437735"/>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Bilgisayar destekli olduğu için karmaşık algoritmaların </a:t>
            </a:r>
            <a:r>
              <a:rPr lang="tr-TR" sz="1400" dirty="0" smtClean="0">
                <a:solidFill>
                  <a:schemeClr val="tx1"/>
                </a:solidFill>
              </a:rPr>
              <a:t>uygulanabilmesi.</a:t>
            </a:r>
          </a:p>
          <a:p>
            <a:r>
              <a:rPr lang="tr-TR" sz="1400" dirty="0" smtClean="0">
                <a:solidFill>
                  <a:schemeClr val="tx1"/>
                </a:solidFill>
              </a:rPr>
              <a:t>hata payın azalması </a:t>
            </a:r>
            <a:endParaRPr lang="tr-TR" sz="1400" dirty="0">
              <a:solidFill>
                <a:schemeClr val="tx1"/>
              </a:solidFill>
            </a:endParaRPr>
          </a:p>
        </p:txBody>
      </p:sp>
      <p:sp>
        <p:nvSpPr>
          <p:cNvPr id="8" name="Dikdörtgen 7"/>
          <p:cNvSpPr/>
          <p:nvPr/>
        </p:nvSpPr>
        <p:spPr>
          <a:xfrm>
            <a:off x="8369059" y="1004373"/>
            <a:ext cx="2570374" cy="1460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schemeClr val="tx1"/>
                </a:solidFill>
              </a:rPr>
              <a:t>Patolojik sonuçlara daha çok zaman ayrılması</a:t>
            </a:r>
            <a:endParaRPr lang="tr-TR" sz="1400" dirty="0">
              <a:solidFill>
                <a:schemeClr val="tx1"/>
              </a:solidFill>
            </a:endParaRPr>
          </a:p>
        </p:txBody>
      </p:sp>
      <p:sp>
        <p:nvSpPr>
          <p:cNvPr id="9" name="Dikdörtgen 8"/>
          <p:cNvSpPr/>
          <p:nvPr/>
        </p:nvSpPr>
        <p:spPr>
          <a:xfrm>
            <a:off x="8300545" y="2698876"/>
            <a:ext cx="2711669" cy="14604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smtClean="0">
                <a:solidFill>
                  <a:schemeClr val="tx1"/>
                </a:solidFill>
              </a:rPr>
              <a:t>Turnaround</a:t>
            </a:r>
            <a:r>
              <a:rPr lang="tr-TR" sz="1600" dirty="0" smtClean="0">
                <a:solidFill>
                  <a:schemeClr val="tx1"/>
                </a:solidFill>
              </a:rPr>
              <a:t> time kısaltması.</a:t>
            </a:r>
          </a:p>
          <a:p>
            <a:pPr algn="ctr"/>
            <a:r>
              <a:rPr lang="tr-TR" sz="1600" dirty="0" smtClean="0">
                <a:solidFill>
                  <a:schemeClr val="tx1"/>
                </a:solidFill>
              </a:rPr>
              <a:t>(</a:t>
            </a:r>
            <a:r>
              <a:rPr lang="tr-TR" sz="1600" dirty="0" err="1" smtClean="0">
                <a:solidFill>
                  <a:schemeClr val="tx1"/>
                </a:solidFill>
              </a:rPr>
              <a:t>lab.işlem</a:t>
            </a:r>
            <a:r>
              <a:rPr lang="tr-TR" sz="1600" dirty="0" smtClean="0">
                <a:solidFill>
                  <a:schemeClr val="tx1"/>
                </a:solidFill>
              </a:rPr>
              <a:t> ve onay süresi)</a:t>
            </a:r>
            <a:endParaRPr lang="tr-TR" sz="1600" dirty="0">
              <a:solidFill>
                <a:schemeClr val="tx1"/>
              </a:solidFill>
            </a:endParaRPr>
          </a:p>
        </p:txBody>
      </p:sp>
      <p:sp>
        <p:nvSpPr>
          <p:cNvPr id="5" name="Dikdörtgen 4"/>
          <p:cNvSpPr/>
          <p:nvPr/>
        </p:nvSpPr>
        <p:spPr>
          <a:xfrm>
            <a:off x="338958" y="4686526"/>
            <a:ext cx="3972911" cy="12926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0"/>
              </a:spcBef>
              <a:buFontTx/>
              <a:buNone/>
            </a:pPr>
            <a:r>
              <a:rPr lang="tr-TR" sz="1200" dirty="0">
                <a:latin typeface="Arial" panose="020B0604020202020204" pitchFamily="34" charset="0"/>
              </a:rPr>
              <a:t>PİLOT BÖLGE ÇALIŞMASI (Haziran 2017 </a:t>
            </a:r>
            <a:r>
              <a:rPr lang="tr-TR" sz="1200" dirty="0" err="1">
                <a:latin typeface="Arial" panose="020B0604020202020204" pitchFamily="34" charset="0"/>
              </a:rPr>
              <a:t>itabaren</a:t>
            </a:r>
            <a:r>
              <a:rPr lang="tr-TR" sz="1200" dirty="0">
                <a:latin typeface="Arial" panose="020B0604020202020204" pitchFamily="34" charset="0"/>
              </a:rPr>
              <a:t>)</a:t>
            </a:r>
          </a:p>
          <a:p>
            <a:pPr>
              <a:spcBef>
                <a:spcPct val="0"/>
              </a:spcBef>
              <a:buFontTx/>
              <a:buNone/>
            </a:pPr>
            <a:r>
              <a:rPr lang="tr-TR" sz="1200" dirty="0">
                <a:latin typeface="Arial" panose="020B0604020202020204" pitchFamily="34" charset="0"/>
              </a:rPr>
              <a:t>Hastaneye başvuran hastaların </a:t>
            </a:r>
            <a:r>
              <a:rPr lang="tr-TR" sz="1200" b="1" dirty="0">
                <a:solidFill>
                  <a:srgbClr val="C00000"/>
                </a:solidFill>
                <a:latin typeface="Arial" panose="020B0604020202020204" pitchFamily="34" charset="0"/>
              </a:rPr>
              <a:t>%60’ının </a:t>
            </a:r>
            <a:r>
              <a:rPr lang="tr-TR" sz="1200" dirty="0">
                <a:latin typeface="Arial" panose="020B0604020202020204" pitchFamily="34" charset="0"/>
              </a:rPr>
              <a:t>sonucu </a:t>
            </a:r>
            <a:r>
              <a:rPr lang="tr-TR" sz="1200" b="1" dirty="0">
                <a:latin typeface="Arial" panose="020B0604020202020204" pitchFamily="34" charset="0"/>
              </a:rPr>
              <a:t>Otomatik Onay Destek Sistemi </a:t>
            </a:r>
            <a:r>
              <a:rPr lang="tr-TR" sz="1200" dirty="0">
                <a:latin typeface="Arial" panose="020B0604020202020204" pitchFamily="34" charset="0"/>
              </a:rPr>
              <a:t>ile onaylanmıştır. Yapılan analizlerde verilen bu sonuçlarda herhangi bir yanlış onaylama yapılmamıştır.</a:t>
            </a:r>
          </a:p>
          <a:p>
            <a:pPr algn="ctr">
              <a:spcBef>
                <a:spcPct val="0"/>
              </a:spcBef>
              <a:buFontTx/>
              <a:buNone/>
            </a:pPr>
            <a:endParaRPr lang="tr-TR" dirty="0">
              <a:latin typeface="Arial" panose="020B0604020202020204" pitchFamily="34" charset="0"/>
            </a:endParaRPr>
          </a:p>
        </p:txBody>
      </p:sp>
      <p:sp>
        <p:nvSpPr>
          <p:cNvPr id="11" name="Dikdörtgen 10"/>
          <p:cNvSpPr/>
          <p:nvPr/>
        </p:nvSpPr>
        <p:spPr>
          <a:xfrm>
            <a:off x="2432917" y="6375304"/>
            <a:ext cx="7848872" cy="430887"/>
          </a:xfrm>
          <a:prstGeom prst="rect">
            <a:avLst/>
          </a:prstGeom>
        </p:spPr>
        <p:txBody>
          <a:bodyPr wrap="square">
            <a:spAutoFit/>
          </a:bodyPr>
          <a:lstStyle/>
          <a:p>
            <a:r>
              <a:rPr lang="en-US" sz="1100" dirty="0">
                <a:latin typeface="arial" panose="020B0604020202020204" pitchFamily="34" charset="0"/>
              </a:rPr>
              <a:t>Developing and application of an autoverification system for clinical chemistry </a:t>
            </a:r>
            <a:r>
              <a:rPr lang="en-US" sz="1100" dirty="0" smtClean="0">
                <a:latin typeface="arial" panose="020B0604020202020204" pitchFamily="34" charset="0"/>
              </a:rPr>
              <a:t>and </a:t>
            </a:r>
            <a:r>
              <a:rPr lang="en-US" sz="1100" dirty="0">
                <a:latin typeface="arial" panose="020B0604020202020204" pitchFamily="34" charset="0"/>
              </a:rPr>
              <a:t>immunology test </a:t>
            </a:r>
            <a:r>
              <a:rPr lang="en-US" sz="1100" dirty="0" smtClean="0">
                <a:latin typeface="arial" panose="020B0604020202020204" pitchFamily="34" charset="0"/>
              </a:rPr>
              <a:t>results</a:t>
            </a:r>
            <a:r>
              <a:rPr lang="tr-TR" sz="1100" dirty="0" smtClean="0">
                <a:latin typeface="arial" panose="020B0604020202020204" pitchFamily="34" charset="0"/>
              </a:rPr>
              <a:t> (</a:t>
            </a:r>
            <a:r>
              <a:rPr lang="tr-TR" sz="1100" dirty="0" err="1" smtClean="0">
                <a:latin typeface="arial" panose="020B0604020202020204" pitchFamily="34" charset="0"/>
              </a:rPr>
              <a:t>Abstract</a:t>
            </a:r>
            <a:r>
              <a:rPr lang="tr-TR" sz="1100" dirty="0" smtClean="0">
                <a:latin typeface="arial" panose="020B0604020202020204" pitchFamily="34" charset="0"/>
              </a:rPr>
              <a:t>)</a:t>
            </a:r>
            <a:endParaRPr lang="en-US" sz="1100" dirty="0">
              <a:latin typeface="arial" panose="020B0604020202020204" pitchFamily="34" charset="0"/>
            </a:endParaRPr>
          </a:p>
          <a:p>
            <a:r>
              <a:rPr lang="en-US" sz="1100" dirty="0">
                <a:latin typeface="arial" panose="020B0604020202020204" pitchFamily="34" charset="0"/>
              </a:rPr>
              <a:t>1. </a:t>
            </a:r>
            <a:r>
              <a:rPr lang="en-US" sz="1100" dirty="0" err="1">
                <a:latin typeface="arial" panose="020B0604020202020204" pitchFamily="34" charset="0"/>
              </a:rPr>
              <a:t>Zhonghua</a:t>
            </a:r>
            <a:r>
              <a:rPr lang="en-US" sz="1100" dirty="0">
                <a:latin typeface="arial" panose="020B0604020202020204" pitchFamily="34" charset="0"/>
              </a:rPr>
              <a:t> Yi </a:t>
            </a:r>
            <a:r>
              <a:rPr lang="en-US" sz="1100" dirty="0" err="1">
                <a:latin typeface="arial" panose="020B0604020202020204" pitchFamily="34" charset="0"/>
              </a:rPr>
              <a:t>Xue</a:t>
            </a:r>
            <a:r>
              <a:rPr lang="en-US" sz="1100" dirty="0">
                <a:latin typeface="arial" panose="020B0604020202020204" pitchFamily="34" charset="0"/>
              </a:rPr>
              <a:t> </a:t>
            </a:r>
            <a:r>
              <a:rPr lang="en-US" sz="1100" dirty="0" err="1">
                <a:latin typeface="arial" panose="020B0604020202020204" pitchFamily="34" charset="0"/>
              </a:rPr>
              <a:t>Za</a:t>
            </a:r>
            <a:r>
              <a:rPr lang="en-US" sz="1100" dirty="0">
                <a:latin typeface="arial" panose="020B0604020202020204" pitchFamily="34" charset="0"/>
              </a:rPr>
              <a:t> </a:t>
            </a:r>
            <a:r>
              <a:rPr lang="en-US" sz="1100" dirty="0" err="1">
                <a:latin typeface="arial" panose="020B0604020202020204" pitchFamily="34" charset="0"/>
              </a:rPr>
              <a:t>Zhi</a:t>
            </a:r>
            <a:r>
              <a:rPr lang="en-US" sz="1100" dirty="0">
                <a:latin typeface="arial" panose="020B0604020202020204" pitchFamily="34" charset="0"/>
              </a:rPr>
              <a:t>. 2017 Feb 28;97(8):616-621. </a:t>
            </a:r>
            <a:r>
              <a:rPr lang="en-US" sz="1100" dirty="0" smtClean="0">
                <a:latin typeface="arial" panose="020B0604020202020204" pitchFamily="34" charset="0"/>
              </a:rPr>
              <a:t>doi:10.3760/cma.j.issn.0376-2491.2017.08.012</a:t>
            </a:r>
            <a:r>
              <a:rPr lang="en-US" sz="1100" dirty="0">
                <a:latin typeface="arial" panose="020B0604020202020204" pitchFamily="34" charset="0"/>
              </a:rPr>
              <a:t>.</a:t>
            </a:r>
            <a:endParaRPr lang="tr-TR" sz="1100" dirty="0"/>
          </a:p>
        </p:txBody>
      </p:sp>
      <p:cxnSp>
        <p:nvCxnSpPr>
          <p:cNvPr id="12" name="Düz Ok Bağlayıcısı 11"/>
          <p:cNvCxnSpPr/>
          <p:nvPr/>
        </p:nvCxnSpPr>
        <p:spPr>
          <a:xfrm flipH="1" flipV="1">
            <a:off x="3208283" y="1781504"/>
            <a:ext cx="1150882" cy="788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Düz Ok Bağlayıcısı 16"/>
          <p:cNvCxnSpPr/>
          <p:nvPr/>
        </p:nvCxnSpPr>
        <p:spPr>
          <a:xfrm flipH="1" flipV="1">
            <a:off x="3221618" y="3310631"/>
            <a:ext cx="1150882" cy="7882"/>
          </a:xfrm>
          <a:prstGeom prst="straightConnector1">
            <a:avLst/>
          </a:prstGeom>
          <a:ln>
            <a:solidFill>
              <a:srgbClr val="7030A0"/>
            </a:solidFill>
            <a:tailEnd type="triangle"/>
          </a:ln>
        </p:spPr>
        <p:style>
          <a:lnRef idx="1">
            <a:schemeClr val="accent4"/>
          </a:lnRef>
          <a:fillRef idx="0">
            <a:schemeClr val="accent4"/>
          </a:fillRef>
          <a:effectRef idx="0">
            <a:schemeClr val="accent4"/>
          </a:effectRef>
          <a:fontRef idx="minor">
            <a:schemeClr val="tx1"/>
          </a:fontRef>
        </p:style>
      </p:cxnSp>
      <p:cxnSp>
        <p:nvCxnSpPr>
          <p:cNvPr id="18" name="Düz Ok Bağlayıcısı 17"/>
          <p:cNvCxnSpPr/>
          <p:nvPr/>
        </p:nvCxnSpPr>
        <p:spPr>
          <a:xfrm>
            <a:off x="7475580" y="1734573"/>
            <a:ext cx="830123" cy="12306"/>
          </a:xfrm>
          <a:prstGeom prst="straightConnector1">
            <a:avLst/>
          </a:prstGeom>
          <a:ln>
            <a:solidFill>
              <a:schemeClr val="accent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2" name="Düz Ok Bağlayıcısı 21"/>
          <p:cNvCxnSpPr/>
          <p:nvPr/>
        </p:nvCxnSpPr>
        <p:spPr>
          <a:xfrm>
            <a:off x="7428877" y="3267786"/>
            <a:ext cx="830123" cy="12306"/>
          </a:xfrm>
          <a:prstGeom prst="straightConnector1">
            <a:avLst/>
          </a:prstGeom>
          <a:ln>
            <a:solidFill>
              <a:schemeClr val="accent6">
                <a:lumMod val="7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21" name="Dikdörtgen 20"/>
          <p:cNvSpPr/>
          <p:nvPr/>
        </p:nvSpPr>
        <p:spPr>
          <a:xfrm>
            <a:off x="5397062" y="4800999"/>
            <a:ext cx="6096000" cy="646331"/>
          </a:xfrm>
          <a:prstGeom prst="rect">
            <a:avLst/>
          </a:prstGeom>
        </p:spPr>
        <p:txBody>
          <a:bodyPr>
            <a:spAutoFit/>
          </a:bodyPr>
          <a:lstStyle/>
          <a:p>
            <a:r>
              <a:rPr lang="tr-TR" dirty="0"/>
              <a:t>Test başına otomatik onay :  </a:t>
            </a:r>
            <a:r>
              <a:rPr lang="tr-TR" b="1" dirty="0" smtClean="0"/>
              <a:t>%60- %80</a:t>
            </a:r>
          </a:p>
          <a:p>
            <a:r>
              <a:rPr lang="tr-TR" dirty="0" smtClean="0"/>
              <a:t>Otomatik </a:t>
            </a:r>
            <a:r>
              <a:rPr lang="tr-TR" dirty="0"/>
              <a:t>onaylanan rapor: </a:t>
            </a:r>
            <a:r>
              <a:rPr lang="en-US" dirty="0"/>
              <a:t>74%. </a:t>
            </a:r>
            <a:endParaRPr lang="tr-TR" dirty="0"/>
          </a:p>
        </p:txBody>
      </p:sp>
      <p:sp>
        <p:nvSpPr>
          <p:cNvPr id="24" name="Dikdörtgen 23"/>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31184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7003"/>
          <a:stretch/>
        </p:blipFill>
        <p:spPr bwMode="auto">
          <a:xfrm>
            <a:off x="1" y="0"/>
            <a:ext cx="12192000" cy="686662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3" name="Dikdörtgen 2"/>
          <p:cNvSpPr/>
          <p:nvPr/>
        </p:nvSpPr>
        <p:spPr>
          <a:xfrm>
            <a:off x="2665562" y="69011"/>
            <a:ext cx="6159261" cy="50895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FF0000"/>
                </a:solidFill>
              </a:rPr>
              <a:t>ODS: ANA KURALLAR </a:t>
            </a:r>
            <a:endParaRPr lang="tr-TR" sz="1200" b="1" dirty="0">
              <a:solidFill>
                <a:srgbClr val="FF0000"/>
              </a:solidFill>
            </a:endParaRPr>
          </a:p>
        </p:txBody>
      </p:sp>
      <p:sp>
        <p:nvSpPr>
          <p:cNvPr id="4" name="Oval 3"/>
          <p:cNvSpPr/>
          <p:nvPr/>
        </p:nvSpPr>
        <p:spPr>
          <a:xfrm>
            <a:off x="543463" y="1138687"/>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1</a:t>
            </a:r>
            <a:endParaRPr lang="tr-TR" sz="3200" b="1" dirty="0">
              <a:solidFill>
                <a:srgbClr val="FF0000"/>
              </a:solidFill>
            </a:endParaRPr>
          </a:p>
        </p:txBody>
      </p:sp>
      <p:sp>
        <p:nvSpPr>
          <p:cNvPr id="8" name="Oval 7"/>
          <p:cNvSpPr/>
          <p:nvPr/>
        </p:nvSpPr>
        <p:spPr>
          <a:xfrm>
            <a:off x="1273833" y="2378015"/>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2</a:t>
            </a:r>
            <a:endParaRPr lang="tr-TR" sz="3200" b="1" dirty="0">
              <a:solidFill>
                <a:srgbClr val="FF0000"/>
              </a:solidFill>
            </a:endParaRPr>
          </a:p>
        </p:txBody>
      </p:sp>
      <p:sp>
        <p:nvSpPr>
          <p:cNvPr id="9" name="Oval 8"/>
          <p:cNvSpPr/>
          <p:nvPr/>
        </p:nvSpPr>
        <p:spPr>
          <a:xfrm>
            <a:off x="1273833" y="3584276"/>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3</a:t>
            </a:r>
            <a:endParaRPr lang="tr-TR" sz="3200" b="1" dirty="0">
              <a:solidFill>
                <a:srgbClr val="FF0000"/>
              </a:solidFill>
            </a:endParaRPr>
          </a:p>
        </p:txBody>
      </p:sp>
      <p:sp>
        <p:nvSpPr>
          <p:cNvPr id="10" name="Oval 9"/>
          <p:cNvSpPr/>
          <p:nvPr/>
        </p:nvSpPr>
        <p:spPr>
          <a:xfrm>
            <a:off x="543463" y="4896928"/>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4</a:t>
            </a:r>
            <a:endParaRPr lang="tr-TR" sz="3200" b="1" dirty="0">
              <a:solidFill>
                <a:srgbClr val="FF0000"/>
              </a:solidFill>
            </a:endParaRPr>
          </a:p>
        </p:txBody>
      </p:sp>
      <p:sp>
        <p:nvSpPr>
          <p:cNvPr id="11" name="Oval 10"/>
          <p:cNvSpPr/>
          <p:nvPr/>
        </p:nvSpPr>
        <p:spPr>
          <a:xfrm>
            <a:off x="10650746" y="1138687"/>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5</a:t>
            </a:r>
            <a:endParaRPr lang="tr-TR" sz="3200" b="1" dirty="0">
              <a:solidFill>
                <a:srgbClr val="FF0000"/>
              </a:solidFill>
            </a:endParaRPr>
          </a:p>
        </p:txBody>
      </p:sp>
      <p:sp>
        <p:nvSpPr>
          <p:cNvPr id="12" name="Oval 11"/>
          <p:cNvSpPr/>
          <p:nvPr/>
        </p:nvSpPr>
        <p:spPr>
          <a:xfrm>
            <a:off x="9934754" y="2378015"/>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6</a:t>
            </a:r>
            <a:endParaRPr lang="tr-TR" sz="3200" b="1" dirty="0">
              <a:solidFill>
                <a:srgbClr val="FF0000"/>
              </a:solidFill>
            </a:endParaRPr>
          </a:p>
        </p:txBody>
      </p:sp>
      <p:sp>
        <p:nvSpPr>
          <p:cNvPr id="13" name="Oval 12"/>
          <p:cNvSpPr/>
          <p:nvPr/>
        </p:nvSpPr>
        <p:spPr>
          <a:xfrm>
            <a:off x="9934754" y="3617343"/>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7</a:t>
            </a:r>
            <a:endParaRPr lang="tr-TR" sz="3200" b="1" dirty="0">
              <a:solidFill>
                <a:srgbClr val="FF0000"/>
              </a:solidFill>
            </a:endParaRPr>
          </a:p>
        </p:txBody>
      </p:sp>
      <p:sp>
        <p:nvSpPr>
          <p:cNvPr id="14" name="Oval 13"/>
          <p:cNvSpPr/>
          <p:nvPr/>
        </p:nvSpPr>
        <p:spPr>
          <a:xfrm>
            <a:off x="10665122" y="4856671"/>
            <a:ext cx="1112808" cy="83676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8</a:t>
            </a:r>
            <a:endParaRPr lang="tr-TR" sz="3200" b="1" dirty="0">
              <a:solidFill>
                <a:srgbClr val="FF0000"/>
              </a:solidFill>
            </a:endParaRPr>
          </a:p>
        </p:txBody>
      </p:sp>
      <p:sp>
        <p:nvSpPr>
          <p:cNvPr id="5" name="Dikdörtgen 4"/>
          <p:cNvSpPr/>
          <p:nvPr/>
        </p:nvSpPr>
        <p:spPr>
          <a:xfrm>
            <a:off x="2044459" y="1138687"/>
            <a:ext cx="3631721" cy="9144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GÖNÜLLÜK</a:t>
            </a:r>
          </a:p>
          <a:p>
            <a:pPr algn="ctr"/>
            <a:r>
              <a:rPr lang="tr-TR" sz="1200" b="1" dirty="0" smtClean="0">
                <a:solidFill>
                  <a:schemeClr val="tx1"/>
                </a:solidFill>
              </a:rPr>
              <a:t>Yakında </a:t>
            </a:r>
            <a:r>
              <a:rPr lang="tr-TR" sz="1200" b="1" dirty="0" err="1" smtClean="0">
                <a:solidFill>
                  <a:schemeClr val="tx1"/>
                </a:solidFill>
              </a:rPr>
              <a:t>çkys</a:t>
            </a:r>
            <a:r>
              <a:rPr lang="tr-TR" sz="1200" b="1" dirty="0" smtClean="0">
                <a:solidFill>
                  <a:schemeClr val="tx1"/>
                </a:solidFill>
              </a:rPr>
              <a:t> </a:t>
            </a:r>
            <a:endParaRPr lang="tr-TR" sz="1200" b="1" dirty="0">
              <a:solidFill>
                <a:schemeClr val="tx1"/>
              </a:solidFill>
            </a:endParaRPr>
          </a:p>
        </p:txBody>
      </p:sp>
      <p:sp>
        <p:nvSpPr>
          <p:cNvPr id="16" name="Dikdörtgen 15"/>
          <p:cNvSpPr/>
          <p:nvPr/>
        </p:nvSpPr>
        <p:spPr>
          <a:xfrm>
            <a:off x="2665562" y="2300377"/>
            <a:ext cx="3631721" cy="914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200" b="1" u="sng" dirty="0" smtClean="0">
                <a:solidFill>
                  <a:schemeClr val="tx1"/>
                </a:solidFill>
              </a:rPr>
              <a:t>Yazılı </a:t>
            </a:r>
            <a:r>
              <a:rPr lang="tr-TR" altLang="tr-TR" sz="1200" b="1" u="sng" dirty="0">
                <a:solidFill>
                  <a:schemeClr val="tx1"/>
                </a:solidFill>
              </a:rPr>
              <a:t>prosedür </a:t>
            </a:r>
            <a:r>
              <a:rPr lang="tr-TR" altLang="tr-TR" sz="1200" b="1" dirty="0">
                <a:solidFill>
                  <a:schemeClr val="tx1"/>
                </a:solidFill>
              </a:rPr>
              <a:t>olması </a:t>
            </a:r>
            <a:endParaRPr lang="tr-TR" altLang="tr-TR" sz="1200" b="1" dirty="0" smtClean="0">
              <a:solidFill>
                <a:schemeClr val="tx1"/>
              </a:solidFill>
            </a:endParaRPr>
          </a:p>
          <a:p>
            <a:pPr algn="ctr"/>
            <a:r>
              <a:rPr lang="tr-TR" altLang="tr-TR" sz="1200" b="1" dirty="0" smtClean="0">
                <a:solidFill>
                  <a:schemeClr val="tx1"/>
                </a:solidFill>
              </a:rPr>
              <a:t>(</a:t>
            </a:r>
            <a:r>
              <a:rPr lang="tr-TR" altLang="tr-TR" sz="1200" b="1" dirty="0">
                <a:solidFill>
                  <a:schemeClr val="tx1"/>
                </a:solidFill>
              </a:rPr>
              <a:t>cihaz ve test </a:t>
            </a:r>
            <a:r>
              <a:rPr lang="tr-TR" altLang="tr-TR" sz="1200" b="1" dirty="0" smtClean="0">
                <a:solidFill>
                  <a:schemeClr val="tx1"/>
                </a:solidFill>
              </a:rPr>
              <a:t>bazında)</a:t>
            </a:r>
            <a:endParaRPr lang="tr-TR" sz="1200" b="1" dirty="0">
              <a:solidFill>
                <a:schemeClr val="tx1"/>
              </a:solidFill>
            </a:endParaRPr>
          </a:p>
        </p:txBody>
      </p:sp>
      <p:sp>
        <p:nvSpPr>
          <p:cNvPr id="17" name="Dikdörtgen 16"/>
          <p:cNvSpPr/>
          <p:nvPr/>
        </p:nvSpPr>
        <p:spPr>
          <a:xfrm>
            <a:off x="2665561" y="3554802"/>
            <a:ext cx="3631721" cy="9144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tr-TR" altLang="tr-TR" sz="1200" b="1" dirty="0">
                <a:solidFill>
                  <a:schemeClr val="tx1"/>
                </a:solidFill>
              </a:rPr>
              <a:t>Laboratuvarlar tarafından sisteme ait işlemleri </a:t>
            </a:r>
            <a:r>
              <a:rPr lang="tr-TR" altLang="tr-TR" sz="1200" b="1" u="sng" dirty="0">
                <a:solidFill>
                  <a:schemeClr val="tx1"/>
                </a:solidFill>
              </a:rPr>
              <a:t>6 ayda bir kayıt altına alınması </a:t>
            </a:r>
            <a:r>
              <a:rPr lang="tr-TR" altLang="tr-TR" sz="1200" b="1" dirty="0">
                <a:solidFill>
                  <a:schemeClr val="tx1"/>
                </a:solidFill>
              </a:rPr>
              <a:t>(Algoritmaların </a:t>
            </a:r>
            <a:r>
              <a:rPr lang="tr-TR" altLang="tr-TR" sz="1200" b="1" dirty="0" err="1">
                <a:solidFill>
                  <a:schemeClr val="tx1"/>
                </a:solidFill>
              </a:rPr>
              <a:t>validasyonu</a:t>
            </a:r>
            <a:r>
              <a:rPr lang="tr-TR" altLang="tr-TR" sz="1200" b="1" dirty="0">
                <a:solidFill>
                  <a:schemeClr val="tx1"/>
                </a:solidFill>
              </a:rPr>
              <a:t>, örnekleme çalışmaları, ODS ile </a:t>
            </a:r>
            <a:r>
              <a:rPr lang="tr-TR" altLang="tr-TR" sz="1200" b="1" dirty="0" err="1">
                <a:solidFill>
                  <a:schemeClr val="tx1"/>
                </a:solidFill>
              </a:rPr>
              <a:t>onaynan</a:t>
            </a:r>
            <a:r>
              <a:rPr lang="tr-TR" altLang="tr-TR" sz="1200" b="1" dirty="0">
                <a:solidFill>
                  <a:schemeClr val="tx1"/>
                </a:solidFill>
              </a:rPr>
              <a:t> testler..),</a:t>
            </a:r>
          </a:p>
        </p:txBody>
      </p:sp>
      <p:sp>
        <p:nvSpPr>
          <p:cNvPr id="18" name="Dikdörtgen 17"/>
          <p:cNvSpPr/>
          <p:nvPr/>
        </p:nvSpPr>
        <p:spPr>
          <a:xfrm>
            <a:off x="2113471" y="4901601"/>
            <a:ext cx="3631721" cy="914400"/>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Tüm işlemlerin tıbbi laboratuvar birim sorumlusu sorumluluğunda ve diğer tıbbi laboratuvar uzmanlarının onayı ile yapılması</a:t>
            </a:r>
          </a:p>
        </p:txBody>
      </p:sp>
      <p:sp>
        <p:nvSpPr>
          <p:cNvPr id="19" name="Dikdörtgen 18"/>
          <p:cNvSpPr/>
          <p:nvPr/>
        </p:nvSpPr>
        <p:spPr>
          <a:xfrm>
            <a:off x="6530196" y="1201228"/>
            <a:ext cx="3631721"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Gözetimli hizmet laboratuvarlarında </a:t>
            </a:r>
            <a:r>
              <a:rPr lang="tr-TR" sz="1200" b="1" dirty="0" err="1">
                <a:solidFill>
                  <a:schemeClr val="tx1"/>
                </a:solidFill>
              </a:rPr>
              <a:t>ODS’ler</a:t>
            </a:r>
            <a:r>
              <a:rPr lang="tr-TR" sz="1200" b="1" dirty="0">
                <a:solidFill>
                  <a:schemeClr val="tx1"/>
                </a:solidFill>
              </a:rPr>
              <a:t>, </a:t>
            </a:r>
            <a:r>
              <a:rPr lang="tr-TR" sz="1200" b="1" dirty="0" smtClean="0">
                <a:solidFill>
                  <a:schemeClr val="tx1"/>
                </a:solidFill>
              </a:rPr>
              <a:t>laboratuvarın </a:t>
            </a:r>
            <a:r>
              <a:rPr lang="tr-TR" sz="1200" b="1" dirty="0">
                <a:solidFill>
                  <a:schemeClr val="tx1"/>
                </a:solidFill>
              </a:rPr>
              <a:t>bağlı olduğu kurumun ilgili laboratuvar uzmanının onayı ile </a:t>
            </a:r>
            <a:r>
              <a:rPr lang="tr-TR" sz="1200" b="1" dirty="0" smtClean="0">
                <a:solidFill>
                  <a:schemeClr val="tx1"/>
                </a:solidFill>
              </a:rPr>
              <a:t>kullanılabilir.</a:t>
            </a:r>
            <a:endParaRPr lang="tr-TR" sz="1200" b="1" dirty="0">
              <a:solidFill>
                <a:schemeClr val="tx1"/>
              </a:solidFill>
            </a:endParaRPr>
          </a:p>
        </p:txBody>
      </p:sp>
      <p:sp>
        <p:nvSpPr>
          <p:cNvPr id="20" name="Dikdörtgen 19"/>
          <p:cNvSpPr/>
          <p:nvPr/>
        </p:nvSpPr>
        <p:spPr>
          <a:xfrm>
            <a:off x="6537384" y="2378015"/>
            <a:ext cx="3190338" cy="9144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ODS</a:t>
            </a:r>
            <a:r>
              <a:rPr lang="tr-TR" sz="1200" b="1" dirty="0" smtClean="0"/>
              <a:t> </a:t>
            </a:r>
            <a:r>
              <a:rPr lang="tr-TR" sz="1200" b="1" dirty="0" smtClean="0">
                <a:solidFill>
                  <a:schemeClr val="tx1"/>
                </a:solidFill>
              </a:rPr>
              <a:t>ile </a:t>
            </a:r>
            <a:r>
              <a:rPr lang="tr-TR" sz="1200" b="1" dirty="0">
                <a:solidFill>
                  <a:schemeClr val="tx1"/>
                </a:solidFill>
              </a:rPr>
              <a:t>onaylanan sonuçların </a:t>
            </a:r>
            <a:r>
              <a:rPr lang="tr-TR" sz="1200" b="1" dirty="0" smtClean="0">
                <a:solidFill>
                  <a:schemeClr val="tx1"/>
                </a:solidFill>
              </a:rPr>
              <a:t>sorumluluğu </a:t>
            </a:r>
            <a:r>
              <a:rPr lang="tr-TR" sz="1200" b="1" dirty="0">
                <a:solidFill>
                  <a:schemeClr val="tx1"/>
                </a:solidFill>
              </a:rPr>
              <a:t>tıbbi laboratuvar uzmanına </a:t>
            </a:r>
            <a:r>
              <a:rPr lang="tr-TR" sz="1200" b="1" dirty="0" smtClean="0">
                <a:solidFill>
                  <a:schemeClr val="tx1"/>
                </a:solidFill>
              </a:rPr>
              <a:t>aittir.</a:t>
            </a:r>
            <a:endParaRPr lang="tr-TR" sz="1200" b="1" dirty="0">
              <a:solidFill>
                <a:schemeClr val="tx1"/>
              </a:solidFill>
            </a:endParaRPr>
          </a:p>
        </p:txBody>
      </p:sp>
      <p:sp>
        <p:nvSpPr>
          <p:cNvPr id="21" name="Dikdörtgen 20"/>
          <p:cNvSpPr/>
          <p:nvPr/>
        </p:nvSpPr>
        <p:spPr>
          <a:xfrm>
            <a:off x="6435306" y="3554802"/>
            <a:ext cx="3292416" cy="9144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Bakanlığın yayınladığı rehberin asgari standartlarına uyulmalı</a:t>
            </a:r>
            <a:endParaRPr lang="tr-TR" sz="1200" b="1" dirty="0">
              <a:solidFill>
                <a:schemeClr val="tx1"/>
              </a:solidFill>
            </a:endParaRPr>
          </a:p>
        </p:txBody>
      </p:sp>
      <p:sp>
        <p:nvSpPr>
          <p:cNvPr id="22" name="Dikdörtgen 21"/>
          <p:cNvSpPr/>
          <p:nvPr/>
        </p:nvSpPr>
        <p:spPr>
          <a:xfrm>
            <a:off x="6537384" y="4901601"/>
            <a:ext cx="3631721"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Hangi </a:t>
            </a:r>
            <a:r>
              <a:rPr lang="tr-TR" sz="1200" b="1" dirty="0">
                <a:solidFill>
                  <a:schemeClr val="tx1"/>
                </a:solidFill>
              </a:rPr>
              <a:t>sonucun ODS ile hangi sonucun manuel olarak onaylandığı bilgisi saklanmalı ve tıbbi laboratuvar uzmanı tarafından izlenebilir olmalıdır</a:t>
            </a:r>
          </a:p>
        </p:txBody>
      </p:sp>
      <p:sp>
        <p:nvSpPr>
          <p:cNvPr id="23" name="Dikdörtgen 22"/>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90498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örüntünün olası içeriği: 2 kişi, oturan insanlar, ekran ve iç mek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710" y="1032641"/>
            <a:ext cx="3699749" cy="2388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Görüntünün olası içeriği: 1 kişi, oturuyor ve iç mek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13" y="3720824"/>
            <a:ext cx="3958433" cy="2353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2495909" y="2062051"/>
            <a:ext cx="6096000" cy="646331"/>
          </a:xfrm>
          <a:prstGeom prst="rect">
            <a:avLst/>
          </a:prstGeom>
        </p:spPr>
        <p:txBody>
          <a:bodyPr>
            <a:spAutoFit/>
          </a:bodyPr>
          <a:lstStyle/>
          <a:p>
            <a:pPr algn="ctr">
              <a:spcBef>
                <a:spcPct val="0"/>
              </a:spcBef>
              <a:buFontTx/>
              <a:buNone/>
            </a:pPr>
            <a:r>
              <a:rPr lang="tr-TR" altLang="tr-TR" b="1" dirty="0">
                <a:solidFill>
                  <a:srgbClr val="FF0000"/>
                </a:solidFill>
                <a:latin typeface="Arial" panose="020B0604020202020204" pitchFamily="34" charset="0"/>
              </a:rPr>
              <a:t>Onay Destek Sistemi</a:t>
            </a:r>
          </a:p>
          <a:p>
            <a:pPr algn="ctr">
              <a:spcBef>
                <a:spcPct val="0"/>
              </a:spcBef>
              <a:buFontTx/>
              <a:buNone/>
            </a:pPr>
            <a:endParaRPr lang="tr-TR" altLang="tr-TR" b="1" dirty="0">
              <a:solidFill>
                <a:srgbClr val="FF0000"/>
              </a:solidFill>
              <a:latin typeface="Arial" panose="020B0604020202020204" pitchFamily="34" charset="0"/>
            </a:endParaRPr>
          </a:p>
        </p:txBody>
      </p:sp>
      <p:cxnSp>
        <p:nvCxnSpPr>
          <p:cNvPr id="4" name="Düz Ok Bağlayıcısı 3"/>
          <p:cNvCxnSpPr/>
          <p:nvPr/>
        </p:nvCxnSpPr>
        <p:spPr>
          <a:xfrm flipV="1">
            <a:off x="6868633" y="1637414"/>
            <a:ext cx="776176" cy="5894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6868633" y="2235039"/>
            <a:ext cx="871869" cy="593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7740502" y="1265632"/>
            <a:ext cx="2583712" cy="528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Cihaz (</a:t>
            </a:r>
            <a:r>
              <a:rPr lang="tr-TR" dirty="0" err="1" smtClean="0">
                <a:solidFill>
                  <a:schemeClr val="tx1"/>
                </a:solidFill>
              </a:rPr>
              <a:t>hemogram</a:t>
            </a:r>
            <a:r>
              <a:rPr lang="tr-TR" dirty="0" smtClean="0">
                <a:solidFill>
                  <a:schemeClr val="tx1"/>
                </a:solidFill>
              </a:rPr>
              <a:t> gibi)</a:t>
            </a:r>
            <a:endParaRPr lang="tr-TR" dirty="0">
              <a:solidFill>
                <a:schemeClr val="tx1"/>
              </a:solidFill>
            </a:endParaRPr>
          </a:p>
        </p:txBody>
      </p:sp>
      <p:sp>
        <p:nvSpPr>
          <p:cNvPr id="15" name="Dikdörtgen 14"/>
          <p:cNvSpPr/>
          <p:nvPr/>
        </p:nvSpPr>
        <p:spPr>
          <a:xfrm>
            <a:off x="7899990" y="2578821"/>
            <a:ext cx="1906772" cy="528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Yazılım(LİS/HİS)</a:t>
            </a:r>
            <a:endParaRPr lang="tr-TR" dirty="0">
              <a:solidFill>
                <a:schemeClr val="tx1"/>
              </a:solidFill>
            </a:endParaRPr>
          </a:p>
        </p:txBody>
      </p:sp>
      <p:sp>
        <p:nvSpPr>
          <p:cNvPr id="16" name="Dikdörtgen 15"/>
          <p:cNvSpPr/>
          <p:nvPr/>
        </p:nvSpPr>
        <p:spPr>
          <a:xfrm>
            <a:off x="92150" y="6255346"/>
            <a:ext cx="5224130" cy="528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Cihaz satan firmalar , yazılımcılar ve bakanlık SBS ile ODS toplantımız. </a:t>
            </a:r>
            <a:endParaRPr lang="tr-TR" dirty="0">
              <a:solidFill>
                <a:schemeClr val="tx1"/>
              </a:solidFill>
            </a:endParaRPr>
          </a:p>
        </p:txBody>
      </p:sp>
      <p:sp>
        <p:nvSpPr>
          <p:cNvPr id="12" name="Dikdörtgen 11"/>
          <p:cNvSpPr/>
          <p:nvPr/>
        </p:nvSpPr>
        <p:spPr>
          <a:xfrm>
            <a:off x="5209955" y="3613040"/>
            <a:ext cx="6103087" cy="203009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ODS kriterleri hasta gurubu, kliniklere göre değişebilir. </a:t>
            </a:r>
          </a:p>
          <a:p>
            <a:r>
              <a:rPr lang="tr-TR" b="1" dirty="0" smtClean="0">
                <a:solidFill>
                  <a:schemeClr val="tx1"/>
                </a:solidFill>
              </a:rPr>
              <a:t>mutlaka kriterler l</a:t>
            </a:r>
            <a:r>
              <a:rPr lang="tr-TR" b="1" dirty="0" smtClean="0">
                <a:solidFill>
                  <a:srgbClr val="FF0000"/>
                </a:solidFill>
              </a:rPr>
              <a:t>aboratuvar uzmanı ve klinikler ile </a:t>
            </a:r>
            <a:r>
              <a:rPr lang="tr-TR" b="1" dirty="0" err="1" smtClean="0">
                <a:solidFill>
                  <a:srgbClr val="FF0000"/>
                </a:solidFill>
              </a:rPr>
              <a:t>değerlendirilmli.örneği</a:t>
            </a:r>
            <a:r>
              <a:rPr lang="tr-TR" b="1" dirty="0" smtClean="0">
                <a:solidFill>
                  <a:srgbClr val="FF0000"/>
                </a:solidFill>
              </a:rPr>
              <a:t> </a:t>
            </a:r>
            <a:r>
              <a:rPr lang="tr-TR" b="1" dirty="0" err="1" smtClean="0">
                <a:solidFill>
                  <a:srgbClr val="FF0000"/>
                </a:solidFill>
              </a:rPr>
              <a:t>nefroloj</a:t>
            </a:r>
            <a:r>
              <a:rPr lang="tr-TR" b="1" dirty="0" err="1" smtClean="0">
                <a:solidFill>
                  <a:schemeClr val="tx1"/>
                </a:solidFill>
              </a:rPr>
              <a:t>i</a:t>
            </a:r>
            <a:r>
              <a:rPr lang="tr-TR" b="1" dirty="0" smtClean="0">
                <a:solidFill>
                  <a:schemeClr val="tx1"/>
                </a:solidFill>
              </a:rPr>
              <a:t> kliniği </a:t>
            </a:r>
            <a:r>
              <a:rPr lang="tr-TR" b="1" dirty="0" err="1" smtClean="0">
                <a:solidFill>
                  <a:schemeClr val="tx1"/>
                </a:solidFill>
              </a:rPr>
              <a:t>kretinin</a:t>
            </a:r>
            <a:r>
              <a:rPr lang="tr-TR" b="1" dirty="0" smtClean="0">
                <a:solidFill>
                  <a:schemeClr val="tx1"/>
                </a:solidFill>
              </a:rPr>
              <a:t> ben diyaliz hasta gurubum için 4 kabul edebilir ve ODS ile hemen onay yapabilirsiniz diyebilir.</a:t>
            </a:r>
            <a:endParaRPr lang="tr-TR" b="1" dirty="0">
              <a:solidFill>
                <a:schemeClr val="tx1"/>
              </a:solidFill>
            </a:endParaRPr>
          </a:p>
        </p:txBody>
      </p:sp>
      <p:sp>
        <p:nvSpPr>
          <p:cNvPr id="18" name="Dikdörtgen 17"/>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41828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1158" y="1369886"/>
            <a:ext cx="4642183" cy="5275463"/>
          </a:xfrm>
          <a:prstGeom prst="rect">
            <a:avLst/>
          </a:prstGeom>
        </p:spPr>
      </p:pic>
      <p:pic>
        <p:nvPicPr>
          <p:cNvPr id="3" name="Resim 2"/>
          <p:cNvPicPr>
            <a:picLocks noChangeAspect="1"/>
          </p:cNvPicPr>
          <p:nvPr/>
        </p:nvPicPr>
        <p:blipFill>
          <a:blip r:embed="rId3"/>
          <a:stretch>
            <a:fillRect/>
          </a:stretch>
        </p:blipFill>
        <p:spPr>
          <a:xfrm>
            <a:off x="7346959" y="587842"/>
            <a:ext cx="3923553" cy="5812958"/>
          </a:xfrm>
          <a:prstGeom prst="rect">
            <a:avLst/>
          </a:prstGeom>
        </p:spPr>
      </p:pic>
      <p:sp>
        <p:nvSpPr>
          <p:cNvPr id="4" name="Dikdörtgen 3"/>
          <p:cNvSpPr/>
          <p:nvPr/>
        </p:nvSpPr>
        <p:spPr>
          <a:xfrm>
            <a:off x="138222" y="106325"/>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04905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ÅÄ±macÄ±lÄ±k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1161"/>
            <a:ext cx="12113342" cy="558211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741074" y="333986"/>
            <a:ext cx="6277231" cy="523220"/>
          </a:xfrm>
          <a:prstGeom prst="rect">
            <a:avLst/>
          </a:prstGeom>
        </p:spPr>
        <p:txBody>
          <a:bodyPr wrap="none">
            <a:spAutoFit/>
          </a:bodyPr>
          <a:lstStyle/>
          <a:p>
            <a:pPr algn="ctr">
              <a:defRPr/>
            </a:pPr>
            <a:r>
              <a:rPr lang="tr-TR" sz="2800" b="1" dirty="0">
                <a:solidFill>
                  <a:srgbClr val="FF0000"/>
                </a:solidFill>
              </a:rPr>
              <a:t>Yurt Dışı Numune Transferi Takip Sistemi </a:t>
            </a:r>
          </a:p>
        </p:txBody>
      </p:sp>
      <p:sp>
        <p:nvSpPr>
          <p:cNvPr id="4" name="Dikdörtgen 3"/>
          <p:cNvSpPr/>
          <p:nvPr/>
        </p:nvSpPr>
        <p:spPr>
          <a:xfrm>
            <a:off x="138222" y="90559"/>
            <a:ext cx="11929729" cy="671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77703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309813" y="357188"/>
          <a:ext cx="7429500" cy="495300"/>
        </p:xfrm>
        <a:graphic>
          <a:graphicData uri="http://schemas.openxmlformats.org/drawingml/2006/table">
            <a:tbl>
              <a:tblPr/>
              <a:tblGrid>
                <a:gridCol w="7429500">
                  <a:extLst>
                    <a:ext uri="{9D8B030D-6E8A-4147-A177-3AD203B41FA5}">
                      <a16:colId xmlns:a16="http://schemas.microsoft.com/office/drawing/2014/main" val="20000"/>
                    </a:ext>
                  </a:extLst>
                </a:gridCol>
              </a:tblGrid>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FF0000"/>
                          </a:solidFill>
                        </a:rPr>
                        <a:t>                          Yurt</a:t>
                      </a:r>
                      <a:r>
                        <a:rPr lang="tr-TR" sz="1800" b="1" baseline="0" dirty="0" smtClean="0">
                          <a:solidFill>
                            <a:srgbClr val="FF0000"/>
                          </a:solidFill>
                        </a:rPr>
                        <a:t> Dışı Numune Transferi Takip Sistemi </a:t>
                      </a:r>
                      <a:endParaRPr lang="tr-TR" sz="1800" b="1" dirty="0" smtClean="0">
                        <a:solidFill>
                          <a:srgbClr val="FF0000"/>
                        </a:solidFill>
                      </a:endParaRPr>
                    </a:p>
                  </a:txBody>
                  <a:tcPr marL="91439" marR="91439" marT="45735" marB="45735">
                    <a:lnL w="12700" cmpd="sng">
                      <a:noFill/>
                      <a:prstDash val="solid"/>
                    </a:lnL>
                    <a:lnR w="12700" cmpd="sng">
                      <a:noFill/>
                      <a:prstDash val="solid"/>
                    </a:lnR>
                    <a:lnT w="12700" cmpd="sng">
                      <a:noFill/>
                      <a:prstDash val="soli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Dikdörtgen 1"/>
          <p:cNvSpPr/>
          <p:nvPr/>
        </p:nvSpPr>
        <p:spPr>
          <a:xfrm>
            <a:off x="207034" y="981076"/>
            <a:ext cx="11119449" cy="5616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390" name="Dikdörtgen 7"/>
          <p:cNvSpPr>
            <a:spLocks noChangeArrowheads="1"/>
          </p:cNvSpPr>
          <p:nvPr/>
        </p:nvSpPr>
        <p:spPr bwMode="auto">
          <a:xfrm>
            <a:off x="5792789" y="1147764"/>
            <a:ext cx="2484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400" b="1">
                <a:latin typeface="Arial" panose="020B0604020202020204" pitchFamily="34" charset="0"/>
                <a:cs typeface="Calibri" panose="020F0502020204030204" pitchFamily="34" charset="0"/>
              </a:rPr>
              <a:t>Yurt Dışı Numune Transferi</a:t>
            </a:r>
          </a:p>
          <a:p>
            <a:pPr algn="ctr">
              <a:spcBef>
                <a:spcPct val="0"/>
              </a:spcBef>
              <a:buFontTx/>
              <a:buNone/>
            </a:pPr>
            <a:r>
              <a:rPr lang="tr-TR" altLang="tr-TR" sz="1400" b="1">
                <a:latin typeface="Arial" panose="020B0604020202020204" pitchFamily="34" charset="0"/>
                <a:cs typeface="Calibri" panose="020F0502020204030204" pitchFamily="34" charset="0"/>
              </a:rPr>
              <a:t>Takip sistemi </a:t>
            </a:r>
          </a:p>
        </p:txBody>
      </p:sp>
      <p:sp>
        <p:nvSpPr>
          <p:cNvPr id="47111" name="Dikdörtgen 11"/>
          <p:cNvSpPr>
            <a:spLocks noChangeArrowheads="1"/>
          </p:cNvSpPr>
          <p:nvPr/>
        </p:nvSpPr>
        <p:spPr bwMode="auto">
          <a:xfrm>
            <a:off x="4695826" y="1852614"/>
            <a:ext cx="1617663" cy="1108075"/>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1200" b="1" i="1" dirty="0">
                <a:solidFill>
                  <a:srgbClr val="FF5050"/>
                </a:solidFill>
                <a:ea typeface="Calibri" panose="020F0502020204030204" pitchFamily="34" charset="0"/>
                <a:cs typeface="Times New Roman" panose="02020603050405020304" pitchFamily="18" charset="0"/>
              </a:rPr>
              <a:t>Neden kuruldu</a:t>
            </a:r>
          </a:p>
          <a:p>
            <a:pPr algn="ctr">
              <a:spcBef>
                <a:spcPct val="0"/>
              </a:spcBef>
              <a:buFontTx/>
              <a:buNone/>
              <a:defRPr/>
            </a:pPr>
            <a:r>
              <a:rPr lang="tr-TR" altLang="tr-TR" sz="1050" b="1" i="1" dirty="0">
                <a:ea typeface="Calibri" panose="020F0502020204030204" pitchFamily="34" charset="0"/>
                <a:cs typeface="Times New Roman" panose="02020603050405020304" pitchFamily="18" charset="0"/>
              </a:rPr>
              <a:t>1. Kim, hangi testi, nereye, neden ve nasıl </a:t>
            </a:r>
          </a:p>
          <a:p>
            <a:pPr algn="ctr">
              <a:spcBef>
                <a:spcPct val="0"/>
              </a:spcBef>
              <a:buFontTx/>
              <a:buNone/>
              <a:defRPr/>
            </a:pPr>
            <a:r>
              <a:rPr lang="tr-TR" altLang="tr-TR" sz="1050" b="1" i="1" dirty="0">
                <a:ea typeface="Calibri" panose="020F0502020204030204" pitchFamily="34" charset="0"/>
                <a:cs typeface="Times New Roman" panose="02020603050405020304" pitchFamily="18" charset="0"/>
              </a:rPr>
              <a:t>gönderdiği belli değildi.</a:t>
            </a:r>
          </a:p>
          <a:p>
            <a:pPr algn="ctr">
              <a:spcBef>
                <a:spcPct val="0"/>
              </a:spcBef>
              <a:buFontTx/>
              <a:buNone/>
              <a:defRPr/>
            </a:pPr>
            <a:r>
              <a:rPr lang="tr-TR" altLang="tr-TR" sz="1050" b="1" i="1" dirty="0">
                <a:ea typeface="Calibri" panose="020F0502020204030204" pitchFamily="34" charset="0"/>
                <a:cs typeface="Times New Roman" panose="02020603050405020304" pitchFamily="18" charset="0"/>
              </a:rPr>
              <a:t>2.Yasal boşluk </a:t>
            </a:r>
          </a:p>
          <a:p>
            <a:pPr algn="ctr">
              <a:spcBef>
                <a:spcPct val="0"/>
              </a:spcBef>
              <a:buFontTx/>
              <a:buNone/>
              <a:defRPr/>
            </a:pPr>
            <a:endParaRPr lang="tr-TR" altLang="tr-TR" sz="1200" i="1" dirty="0">
              <a:ea typeface="Calibri" panose="020F0502020204030204" pitchFamily="34" charset="0"/>
              <a:cs typeface="Times New Roman" panose="02020603050405020304" pitchFamily="18" charset="0"/>
            </a:endParaRPr>
          </a:p>
        </p:txBody>
      </p:sp>
      <p:cxnSp>
        <p:nvCxnSpPr>
          <p:cNvPr id="14" name="Dirsek Bağlayıcısı 13"/>
          <p:cNvCxnSpPr/>
          <p:nvPr/>
        </p:nvCxnSpPr>
        <p:spPr>
          <a:xfrm rot="10800000" flipV="1">
            <a:off x="5505450" y="1303338"/>
            <a:ext cx="287338" cy="4429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93" name="Dikdörtgen 21"/>
          <p:cNvSpPr>
            <a:spLocks noChangeArrowheads="1"/>
          </p:cNvSpPr>
          <p:nvPr/>
        </p:nvSpPr>
        <p:spPr bwMode="auto">
          <a:xfrm>
            <a:off x="8281988" y="1684338"/>
            <a:ext cx="1543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200" i="1">
                <a:solidFill>
                  <a:srgbClr val="FF0000"/>
                </a:solidFill>
                <a:ea typeface="Calibri" panose="020F0502020204030204" pitchFamily="34" charset="0"/>
                <a:cs typeface="Times New Roman" panose="02020603050405020304" pitchFamily="18" charset="0"/>
              </a:rPr>
              <a:t>Kapsamı:</a:t>
            </a:r>
          </a:p>
          <a:p>
            <a:pPr algn="ctr">
              <a:spcBef>
                <a:spcPct val="0"/>
              </a:spcBef>
              <a:buFontTx/>
              <a:buNone/>
            </a:pPr>
            <a:r>
              <a:rPr lang="tr-TR" altLang="tr-TR" sz="1200" b="1" i="1">
                <a:ea typeface="Calibri" panose="020F0502020204030204" pitchFamily="34" charset="0"/>
                <a:cs typeface="Times New Roman" panose="02020603050405020304" pitchFamily="18" charset="0"/>
              </a:rPr>
              <a:t>B,M,P, </a:t>
            </a:r>
          </a:p>
          <a:p>
            <a:pPr algn="ctr">
              <a:spcBef>
                <a:spcPct val="0"/>
              </a:spcBef>
              <a:buFontTx/>
              <a:buNone/>
            </a:pPr>
            <a:r>
              <a:rPr lang="tr-TR" altLang="tr-TR" sz="1200" b="1" i="1">
                <a:ea typeface="Calibri" panose="020F0502020204030204" pitchFamily="34" charset="0"/>
                <a:cs typeface="Times New Roman" panose="02020603050405020304" pitchFamily="18" charset="0"/>
              </a:rPr>
              <a:t>Genetik,</a:t>
            </a:r>
          </a:p>
          <a:p>
            <a:pPr algn="ctr">
              <a:spcBef>
                <a:spcPct val="0"/>
              </a:spcBef>
              <a:buFontTx/>
              <a:buNone/>
            </a:pPr>
            <a:r>
              <a:rPr lang="tr-TR" altLang="tr-TR" sz="1200" b="1" i="1">
                <a:ea typeface="Calibri" panose="020F0502020204030204" pitchFamily="34" charset="0"/>
                <a:cs typeface="Times New Roman" panose="02020603050405020304" pitchFamily="18" charset="0"/>
              </a:rPr>
              <a:t>Klinik araştırmalar,</a:t>
            </a:r>
          </a:p>
          <a:p>
            <a:pPr algn="ctr">
              <a:spcBef>
                <a:spcPct val="0"/>
              </a:spcBef>
              <a:buFontTx/>
              <a:buNone/>
            </a:pPr>
            <a:r>
              <a:rPr lang="tr-TR" altLang="tr-TR" sz="1200" b="1" i="1">
                <a:ea typeface="Calibri" panose="020F0502020204030204" pitchFamily="34" charset="0"/>
                <a:cs typeface="Times New Roman" panose="02020603050405020304" pitchFamily="18" charset="0"/>
              </a:rPr>
              <a:t>ARGE araştırmalar</a:t>
            </a:r>
          </a:p>
        </p:txBody>
      </p:sp>
      <p:cxnSp>
        <p:nvCxnSpPr>
          <p:cNvPr id="24" name="Dirsek Bağlayıcısı 23"/>
          <p:cNvCxnSpPr/>
          <p:nvPr/>
        </p:nvCxnSpPr>
        <p:spPr>
          <a:xfrm>
            <a:off x="8232775" y="1312863"/>
            <a:ext cx="1004888" cy="4318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95" name="Dikdörtgen 41"/>
          <p:cNvSpPr>
            <a:spLocks noChangeArrowheads="1"/>
          </p:cNvSpPr>
          <p:nvPr/>
        </p:nvSpPr>
        <p:spPr bwMode="auto">
          <a:xfrm>
            <a:off x="6738938" y="3335339"/>
            <a:ext cx="89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400" b="1">
                <a:solidFill>
                  <a:srgbClr val="FF0000"/>
                </a:solidFill>
                <a:ea typeface="Calibri" panose="020F0502020204030204" pitchFamily="34" charset="0"/>
                <a:cs typeface="Times New Roman" panose="02020603050405020304" pitchFamily="18" charset="0"/>
              </a:rPr>
              <a:t>Faydaları </a:t>
            </a:r>
          </a:p>
        </p:txBody>
      </p:sp>
      <p:cxnSp>
        <p:nvCxnSpPr>
          <p:cNvPr id="6" name="Düz Ok Bağlayıcısı 5"/>
          <p:cNvCxnSpPr/>
          <p:nvPr/>
        </p:nvCxnSpPr>
        <p:spPr>
          <a:xfrm rot="-660000" flipH="1">
            <a:off x="7034213" y="1627189"/>
            <a:ext cx="49212" cy="225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irsek Bağlayıcısı 8"/>
          <p:cNvCxnSpPr/>
          <p:nvPr/>
        </p:nvCxnSpPr>
        <p:spPr>
          <a:xfrm rot="10800000">
            <a:off x="7643813" y="3489325"/>
            <a:ext cx="1892300" cy="0"/>
          </a:xfrm>
          <a:prstGeom prst="bentConnector3">
            <a:avLst>
              <a:gd name="adj1" fmla="val 5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Dirsek Bağlayıcısı 14"/>
          <p:cNvCxnSpPr/>
          <p:nvPr/>
        </p:nvCxnSpPr>
        <p:spPr>
          <a:xfrm>
            <a:off x="5337176" y="3490913"/>
            <a:ext cx="1412875" cy="0"/>
          </a:xfrm>
          <a:prstGeom prst="bentConnector3">
            <a:avLst>
              <a:gd name="adj1" fmla="val 5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399" name="Dikdörtgen 56"/>
          <p:cNvSpPr>
            <a:spLocks noChangeArrowheads="1"/>
          </p:cNvSpPr>
          <p:nvPr/>
        </p:nvSpPr>
        <p:spPr bwMode="auto">
          <a:xfrm>
            <a:off x="3355975" y="3841750"/>
            <a:ext cx="1220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400">
                <a:solidFill>
                  <a:srgbClr val="FF0000"/>
                </a:solidFill>
                <a:ea typeface="Calibri" panose="020F0502020204030204" pitchFamily="34" charset="0"/>
                <a:cs typeface="Times New Roman" panose="02020603050405020304" pitchFamily="18" charset="0"/>
              </a:rPr>
              <a:t>Uygulamadaki</a:t>
            </a:r>
          </a:p>
          <a:p>
            <a:pPr>
              <a:spcBef>
                <a:spcPct val="0"/>
              </a:spcBef>
              <a:buFontTx/>
              <a:buNone/>
            </a:pPr>
            <a:r>
              <a:rPr lang="tr-TR" altLang="tr-TR" sz="1400">
                <a:solidFill>
                  <a:srgbClr val="FF0000"/>
                </a:solidFill>
                <a:ea typeface="Calibri" panose="020F0502020204030204" pitchFamily="34" charset="0"/>
                <a:cs typeface="Times New Roman" panose="02020603050405020304" pitchFamily="18" charset="0"/>
              </a:rPr>
              <a:t> Problem</a:t>
            </a:r>
          </a:p>
        </p:txBody>
      </p:sp>
      <p:cxnSp>
        <p:nvCxnSpPr>
          <p:cNvPr id="58" name="Düz Ok Bağlayıcısı 57"/>
          <p:cNvCxnSpPr/>
          <p:nvPr/>
        </p:nvCxnSpPr>
        <p:spPr>
          <a:xfrm flipV="1">
            <a:off x="4598988" y="3995738"/>
            <a:ext cx="2667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401" name="Dikdörtgen 58"/>
          <p:cNvSpPr>
            <a:spLocks noChangeArrowheads="1"/>
          </p:cNvSpPr>
          <p:nvPr/>
        </p:nvSpPr>
        <p:spPr bwMode="auto">
          <a:xfrm>
            <a:off x="3355975" y="5595939"/>
            <a:ext cx="681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400">
                <a:solidFill>
                  <a:srgbClr val="FF0000"/>
                </a:solidFill>
                <a:ea typeface="Calibri" panose="020F0502020204030204" pitchFamily="34" charset="0"/>
                <a:cs typeface="Times New Roman" panose="02020603050405020304" pitchFamily="18" charset="0"/>
              </a:rPr>
              <a:t>Çözüm</a:t>
            </a:r>
          </a:p>
        </p:txBody>
      </p:sp>
      <p:cxnSp>
        <p:nvCxnSpPr>
          <p:cNvPr id="60" name="Düz Ok Bağlayıcısı 59"/>
          <p:cNvCxnSpPr/>
          <p:nvPr/>
        </p:nvCxnSpPr>
        <p:spPr>
          <a:xfrm flipV="1">
            <a:off x="4064000" y="5749925"/>
            <a:ext cx="2667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403"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4925" y="1690688"/>
            <a:ext cx="183038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Dikdörtgen 41"/>
          <p:cNvSpPr>
            <a:spLocks noChangeArrowheads="1"/>
          </p:cNvSpPr>
          <p:nvPr/>
        </p:nvSpPr>
        <p:spPr bwMode="auto">
          <a:xfrm>
            <a:off x="6294438" y="1855788"/>
            <a:ext cx="1809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200" i="1">
                <a:solidFill>
                  <a:srgbClr val="FF0000"/>
                </a:solidFill>
                <a:ea typeface="Calibri" panose="020F0502020204030204" pitchFamily="34" charset="0"/>
                <a:cs typeface="Times New Roman" panose="02020603050405020304" pitchFamily="18" charset="0"/>
              </a:rPr>
              <a:t>Faaliyetlerimiz</a:t>
            </a:r>
          </a:p>
          <a:p>
            <a:pPr algn="ctr">
              <a:spcBef>
                <a:spcPct val="0"/>
              </a:spcBef>
              <a:buFontTx/>
              <a:buNone/>
            </a:pPr>
            <a:r>
              <a:rPr lang="tr-TR" altLang="tr-TR" sz="1200" b="1" i="1">
                <a:ea typeface="Calibri" panose="020F0502020204030204" pitchFamily="34" charset="0"/>
                <a:cs typeface="Times New Roman" panose="02020603050405020304" pitchFamily="18" charset="0"/>
              </a:rPr>
              <a:t>Yasal düzenleme: TLY</a:t>
            </a:r>
          </a:p>
          <a:p>
            <a:pPr algn="ctr">
              <a:spcBef>
                <a:spcPct val="0"/>
              </a:spcBef>
              <a:buFontTx/>
              <a:buNone/>
            </a:pPr>
            <a:r>
              <a:rPr lang="tr-TR" altLang="tr-TR" sz="1200" b="1" i="1">
                <a:ea typeface="Calibri" panose="020F0502020204030204" pitchFamily="34" charset="0"/>
                <a:cs typeface="Times New Roman" panose="02020603050405020304" pitchFamily="18" charset="0"/>
              </a:rPr>
              <a:t>1. Yetki: Sadece ruhs. lab.</a:t>
            </a:r>
          </a:p>
          <a:p>
            <a:pPr algn="ctr">
              <a:spcBef>
                <a:spcPct val="0"/>
              </a:spcBef>
              <a:buFontTx/>
              <a:buNone/>
            </a:pPr>
            <a:r>
              <a:rPr lang="tr-TR" altLang="tr-TR" sz="1200" b="1" i="1">
                <a:ea typeface="Calibri" panose="020F0502020204030204" pitchFamily="34" charset="0"/>
                <a:cs typeface="Times New Roman" panose="02020603050405020304" pitchFamily="18" charset="0"/>
              </a:rPr>
              <a:t>2. Bakanlık onayı zorunlu</a:t>
            </a:r>
          </a:p>
        </p:txBody>
      </p:sp>
      <p:cxnSp>
        <p:nvCxnSpPr>
          <p:cNvPr id="8" name="Düz Ok Bağlayıcısı 7"/>
          <p:cNvCxnSpPr>
            <a:stCxn id="16404" idx="2"/>
            <a:endCxn id="16395" idx="0"/>
          </p:cNvCxnSpPr>
          <p:nvPr/>
        </p:nvCxnSpPr>
        <p:spPr>
          <a:xfrm flipH="1">
            <a:off x="7186613" y="2686050"/>
            <a:ext cx="12700" cy="649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406" name="Resim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964" y="1251999"/>
            <a:ext cx="3973256" cy="1671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4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64" y="3000376"/>
            <a:ext cx="3973256" cy="3597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Dikdörtgen 15"/>
          <p:cNvSpPr/>
          <p:nvPr/>
        </p:nvSpPr>
        <p:spPr>
          <a:xfrm>
            <a:off x="5014914" y="3608389"/>
            <a:ext cx="4529137" cy="2124075"/>
          </a:xfrm>
          <a:prstGeom prst="rect">
            <a:avLst/>
          </a:prstGeom>
        </p:spPr>
        <p:txBody>
          <a:bodyPr>
            <a:spAutoFit/>
          </a:bodyPr>
          <a:lstStyle/>
          <a:p>
            <a:pPr algn="ctr">
              <a:defRPr/>
            </a:pPr>
            <a:r>
              <a:rPr lang="tr-TR" sz="1200" b="1" u="sng" dirty="0"/>
              <a:t>Girişler bitince </a:t>
            </a:r>
            <a:r>
              <a:rPr lang="tr-TR" sz="1200" b="1" u="sng" dirty="0">
                <a:solidFill>
                  <a:srgbClr val="0070C0"/>
                </a:solidFill>
              </a:rPr>
              <a:t>BTN (BAKANLIK TAKİP NUMARASI PAKET BAZINDA)</a:t>
            </a:r>
          </a:p>
          <a:p>
            <a:pPr algn="ctr">
              <a:defRPr/>
            </a:pPr>
            <a:endParaRPr lang="tr-TR" sz="1200" b="1" dirty="0">
              <a:solidFill>
                <a:srgbClr val="0070C0"/>
              </a:solidFill>
            </a:endParaRPr>
          </a:p>
          <a:p>
            <a:pPr marL="171450" indent="-171450">
              <a:buFont typeface="Arial" panose="020B0604020202020204" pitchFamily="34" charset="0"/>
              <a:buChar char="•"/>
              <a:defRPr/>
            </a:pPr>
            <a:r>
              <a:rPr lang="tr-TR" sz="1200" b="1" dirty="0">
                <a:solidFill>
                  <a:srgbClr val="00B0F0"/>
                </a:solidFill>
              </a:rPr>
              <a:t>Hangi </a:t>
            </a:r>
            <a:r>
              <a:rPr lang="tr-TR" sz="1200" b="1" dirty="0" err="1">
                <a:solidFill>
                  <a:srgbClr val="00B0F0"/>
                </a:solidFill>
              </a:rPr>
              <a:t>lab</a:t>
            </a:r>
            <a:r>
              <a:rPr lang="tr-TR" sz="1200" b="1" dirty="0">
                <a:solidFill>
                  <a:srgbClr val="00B0F0"/>
                </a:solidFill>
              </a:rPr>
              <a:t>, hangi testleri, nereye, neden ve nasıl gönderildiğinin belirlenmesi</a:t>
            </a:r>
          </a:p>
          <a:p>
            <a:pPr>
              <a:defRPr/>
            </a:pPr>
            <a:endParaRPr lang="tr-TR" sz="1200" b="1" dirty="0">
              <a:solidFill>
                <a:srgbClr val="00B0F0"/>
              </a:solidFill>
            </a:endParaRPr>
          </a:p>
          <a:p>
            <a:pPr marL="171450" indent="-171450" algn="just">
              <a:buFont typeface="Arial" panose="020B0604020202020204" pitchFamily="34" charset="0"/>
              <a:buChar char="•"/>
              <a:defRPr/>
            </a:pPr>
            <a:r>
              <a:rPr lang="tr-TR" sz="1200" b="1" dirty="0">
                <a:solidFill>
                  <a:srgbClr val="00B0F0"/>
                </a:solidFill>
              </a:rPr>
              <a:t>Yurtdışına gönderilen numuneler hakkında veri elde edilmesi</a:t>
            </a:r>
          </a:p>
          <a:p>
            <a:pPr algn="just">
              <a:defRPr/>
            </a:pPr>
            <a:endParaRPr lang="tr-TR" sz="1200" b="1" dirty="0">
              <a:solidFill>
                <a:srgbClr val="00B0F0"/>
              </a:solidFill>
            </a:endParaRPr>
          </a:p>
          <a:p>
            <a:pPr marL="171450" indent="-171450" algn="just">
              <a:buFont typeface="Arial" panose="020B0604020202020204" pitchFamily="34" charset="0"/>
              <a:buChar char="•"/>
              <a:defRPr/>
            </a:pPr>
            <a:r>
              <a:rPr lang="tr-TR" sz="1200" b="1" dirty="0">
                <a:solidFill>
                  <a:srgbClr val="00B0F0"/>
                </a:solidFill>
              </a:rPr>
              <a:t>Bu veriler ışığında testlerin ülkemizde yapılmasının sağlanması</a:t>
            </a:r>
          </a:p>
          <a:p>
            <a:pPr algn="just">
              <a:defRPr/>
            </a:pPr>
            <a:endParaRPr lang="tr-TR" sz="1200" b="1" dirty="0">
              <a:solidFill>
                <a:srgbClr val="00B0F0"/>
              </a:solidFill>
            </a:endParaRPr>
          </a:p>
          <a:p>
            <a:pPr marL="171450" indent="-171450" algn="just">
              <a:buFont typeface="Arial" panose="020B0604020202020204" pitchFamily="34" charset="0"/>
              <a:buChar char="•"/>
              <a:defRPr/>
            </a:pPr>
            <a:r>
              <a:rPr lang="tr-TR" sz="1200" b="1" dirty="0">
                <a:solidFill>
                  <a:srgbClr val="00B0F0"/>
                </a:solidFill>
              </a:rPr>
              <a:t>Yurtdışına gönderilen numunelerden kaynaklanan döviz kaybının önlenmesi</a:t>
            </a:r>
          </a:p>
        </p:txBody>
      </p:sp>
      <p:pic>
        <p:nvPicPr>
          <p:cNvPr id="16409" name="Picture 2" descr="http://www.klinikarastirmalar.org.tr/admin/spaw/uploads/files/IMG_02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901" y="2725739"/>
            <a:ext cx="7842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rot="10800000" flipH="1" flipV="1">
            <a:off x="5014915" y="5732465"/>
            <a:ext cx="6134866" cy="727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Problemlerimiz</a:t>
            </a:r>
          </a:p>
          <a:p>
            <a:r>
              <a:rPr lang="tr-TR" sz="1400" dirty="0" smtClean="0">
                <a:solidFill>
                  <a:schemeClr val="tx1"/>
                </a:solidFill>
              </a:rPr>
              <a:t>1.enfeksiyöz </a:t>
            </a:r>
            <a:r>
              <a:rPr lang="tr-TR" sz="1400" dirty="0">
                <a:solidFill>
                  <a:schemeClr val="tx1"/>
                </a:solidFill>
              </a:rPr>
              <a:t>madde ile </a:t>
            </a:r>
            <a:r>
              <a:rPr lang="tr-TR" sz="1400" dirty="0" err="1">
                <a:solidFill>
                  <a:schemeClr val="tx1"/>
                </a:solidFill>
              </a:rPr>
              <a:t>enfeksiyöz</a:t>
            </a:r>
            <a:r>
              <a:rPr lang="tr-TR" sz="1400" dirty="0">
                <a:solidFill>
                  <a:schemeClr val="tx1"/>
                </a:solidFill>
              </a:rPr>
              <a:t> tanı ve klinik örnek taşıma yönetmeliği </a:t>
            </a:r>
            <a:r>
              <a:rPr lang="tr-TR" sz="1400" dirty="0" smtClean="0">
                <a:solidFill>
                  <a:schemeClr val="tx1"/>
                </a:solidFill>
              </a:rPr>
              <a:t>çıkmadı</a:t>
            </a:r>
          </a:p>
          <a:p>
            <a:r>
              <a:rPr lang="tr-TR" sz="1400" dirty="0" smtClean="0">
                <a:solidFill>
                  <a:schemeClr val="tx1"/>
                </a:solidFill>
              </a:rPr>
              <a:t>2..Kutu </a:t>
            </a:r>
            <a:endParaRPr lang="tr-TR" sz="1400" dirty="0">
              <a:solidFill>
                <a:schemeClr val="tx1"/>
              </a:solidFill>
            </a:endParaRPr>
          </a:p>
          <a:p>
            <a:pPr algn="ctr"/>
            <a:endParaRPr lang="tr-TR" dirty="0"/>
          </a:p>
        </p:txBody>
      </p:sp>
    </p:spTree>
    <p:extLst>
      <p:ext uri="{BB962C8B-B14F-4D97-AF65-F5344CB8AC3E}">
        <p14:creationId xmlns:p14="http://schemas.microsoft.com/office/powerpoint/2010/main" val="1151882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tap poer poin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781"/>
            <a:ext cx="12192000" cy="733978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550546" y="255327"/>
            <a:ext cx="4026423" cy="584775"/>
          </a:xfrm>
          <a:prstGeom prst="rect">
            <a:avLst/>
          </a:prstGeom>
        </p:spPr>
        <p:txBody>
          <a:bodyPr wrap="none">
            <a:spAutoFit/>
          </a:bodyPr>
          <a:lstStyle/>
          <a:p>
            <a:r>
              <a:rPr lang="tr-TR" sz="3200" b="1" dirty="0">
                <a:solidFill>
                  <a:srgbClr val="FF0000"/>
                </a:solidFill>
              </a:rPr>
              <a:t>DTL Rehber Hazırlama </a:t>
            </a:r>
            <a:endParaRPr lang="tr-TR" sz="3200" b="1" dirty="0"/>
          </a:p>
        </p:txBody>
      </p:sp>
    </p:spTree>
    <p:extLst>
      <p:ext uri="{BB962C8B-B14F-4D97-AF65-F5344CB8AC3E}">
        <p14:creationId xmlns:p14="http://schemas.microsoft.com/office/powerpoint/2010/main" val="239955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4800" y="117987"/>
            <a:ext cx="11562735" cy="6558115"/>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00B0F0"/>
              </a:solidFill>
            </a:endParaRPr>
          </a:p>
        </p:txBody>
      </p:sp>
      <p:cxnSp>
        <p:nvCxnSpPr>
          <p:cNvPr id="7" name="Düz Bağlayıcı 6"/>
          <p:cNvCxnSpPr/>
          <p:nvPr/>
        </p:nvCxnSpPr>
        <p:spPr>
          <a:xfrm>
            <a:off x="2190750" y="2141538"/>
            <a:ext cx="7780338" cy="31750"/>
          </a:xfrm>
          <a:prstGeom prst="line">
            <a:avLst/>
          </a:prstGeom>
        </p:spPr>
        <p:style>
          <a:lnRef idx="1">
            <a:schemeClr val="dk1"/>
          </a:lnRef>
          <a:fillRef idx="0">
            <a:schemeClr val="dk1"/>
          </a:fillRef>
          <a:effectRef idx="0">
            <a:schemeClr val="dk1"/>
          </a:effectRef>
          <a:fontRef idx="minor">
            <a:schemeClr val="tx1"/>
          </a:fontRef>
        </p:style>
      </p:cxnSp>
      <p:cxnSp>
        <p:nvCxnSpPr>
          <p:cNvPr id="10" name="Düz Ok Bağlayıcısı 9"/>
          <p:cNvCxnSpPr/>
          <p:nvPr/>
        </p:nvCxnSpPr>
        <p:spPr>
          <a:xfrm flipH="1">
            <a:off x="2190751" y="2143125"/>
            <a:ext cx="9525" cy="363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4979988" y="1212850"/>
            <a:ext cx="1943100" cy="5222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tr-TR" altLang="tr-TR" sz="1400" b="1" dirty="0">
                <a:solidFill>
                  <a:srgbClr val="FF0000"/>
                </a:solidFill>
                <a:cs typeface="Arial" panose="020B0604020202020204" pitchFamily="34" charset="0"/>
              </a:rPr>
              <a:t>DTL Rehber Hazırlama</a:t>
            </a:r>
          </a:p>
          <a:p>
            <a:pPr algn="ctr">
              <a:defRPr/>
            </a:pPr>
            <a:r>
              <a:rPr lang="tr-TR" altLang="tr-TR" sz="1400" b="1" dirty="0">
                <a:solidFill>
                  <a:srgbClr val="FF0000"/>
                </a:solidFill>
                <a:cs typeface="Arial" panose="020B0604020202020204" pitchFamily="34" charset="0"/>
              </a:rPr>
              <a:t>KLİNİK/ LABORATUVAR </a:t>
            </a:r>
          </a:p>
        </p:txBody>
      </p:sp>
      <p:sp>
        <p:nvSpPr>
          <p:cNvPr id="13" name="Dikdörtgen 36"/>
          <p:cNvSpPr>
            <a:spLocks noChangeArrowheads="1"/>
          </p:cNvSpPr>
          <p:nvPr/>
        </p:nvSpPr>
        <p:spPr bwMode="auto">
          <a:xfrm>
            <a:off x="1897064" y="2514600"/>
            <a:ext cx="708025" cy="25400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050" dirty="0">
                <a:solidFill>
                  <a:srgbClr val="FF0000"/>
                </a:solidFill>
              </a:rPr>
              <a:t>1. Aşama</a:t>
            </a:r>
          </a:p>
        </p:txBody>
      </p:sp>
      <p:sp>
        <p:nvSpPr>
          <p:cNvPr id="14" name="Dikdörtgen 36"/>
          <p:cNvSpPr>
            <a:spLocks noChangeArrowheads="1"/>
          </p:cNvSpPr>
          <p:nvPr/>
        </p:nvSpPr>
        <p:spPr bwMode="auto">
          <a:xfrm>
            <a:off x="1600200" y="3087688"/>
            <a:ext cx="16017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sz="788" dirty="0"/>
              <a:t>Akılcı laboratuvar kullanımı </a:t>
            </a:r>
            <a:r>
              <a:rPr lang="tr-TR" sz="788" dirty="0" err="1"/>
              <a:t>çalıştayında</a:t>
            </a:r>
            <a:r>
              <a:rPr lang="tr-TR" sz="788" dirty="0"/>
              <a:t> Biyokimya, Mikrobiyoloji, Patoloji ve Doku Tipleme Laboratuvarları için rehber hazırlanması</a:t>
            </a:r>
            <a:endParaRPr lang="tr-TR" altLang="tr-TR" sz="788" b="1" dirty="0"/>
          </a:p>
        </p:txBody>
      </p:sp>
      <p:cxnSp>
        <p:nvCxnSpPr>
          <p:cNvPr id="15" name="Düz Ok Bağlayıcısı 14"/>
          <p:cNvCxnSpPr/>
          <p:nvPr/>
        </p:nvCxnSpPr>
        <p:spPr>
          <a:xfrm flipH="1">
            <a:off x="2216150" y="2765426"/>
            <a:ext cx="0" cy="35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Dikdörtgen 36"/>
          <p:cNvSpPr>
            <a:spLocks noChangeArrowheads="1"/>
          </p:cNvSpPr>
          <p:nvPr/>
        </p:nvSpPr>
        <p:spPr bwMode="auto">
          <a:xfrm>
            <a:off x="1720850" y="4117975"/>
            <a:ext cx="12128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sz="788" dirty="0"/>
              <a:t>Çalıştayda diğer laboratuvarların rehberleri olduğu için sadece Doku Tipleme Laboratuvarlarına rehber oluşturulmasına karar verilmesi.</a:t>
            </a:r>
            <a:endParaRPr lang="tr-TR" altLang="tr-TR" sz="788" b="1" dirty="0"/>
          </a:p>
        </p:txBody>
      </p:sp>
      <p:cxnSp>
        <p:nvCxnSpPr>
          <p:cNvPr id="22" name="Düz Ok Bağlayıcısı 21"/>
          <p:cNvCxnSpPr/>
          <p:nvPr/>
        </p:nvCxnSpPr>
        <p:spPr>
          <a:xfrm flipH="1">
            <a:off x="4122739" y="2168525"/>
            <a:ext cx="9525" cy="363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H="1">
            <a:off x="5975351" y="2168525"/>
            <a:ext cx="9525" cy="363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H="1">
            <a:off x="8148638" y="2165350"/>
            <a:ext cx="11112" cy="363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H="1">
            <a:off x="9952038" y="2174875"/>
            <a:ext cx="11112" cy="363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Dikdörtgen 36"/>
          <p:cNvSpPr>
            <a:spLocks noChangeArrowheads="1"/>
          </p:cNvSpPr>
          <p:nvPr/>
        </p:nvSpPr>
        <p:spPr bwMode="auto">
          <a:xfrm>
            <a:off x="3802064" y="2532063"/>
            <a:ext cx="708025" cy="25400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050" dirty="0">
                <a:solidFill>
                  <a:srgbClr val="FF0000"/>
                </a:solidFill>
              </a:rPr>
              <a:t>2. Aşama</a:t>
            </a:r>
          </a:p>
        </p:txBody>
      </p:sp>
      <p:sp>
        <p:nvSpPr>
          <p:cNvPr id="28" name="Dikdörtgen 36"/>
          <p:cNvSpPr>
            <a:spLocks noChangeArrowheads="1"/>
          </p:cNvSpPr>
          <p:nvPr/>
        </p:nvSpPr>
        <p:spPr bwMode="auto">
          <a:xfrm>
            <a:off x="3298826" y="3143251"/>
            <a:ext cx="17129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sz="788" dirty="0"/>
              <a:t>Komisyon toplantısının düzenlenmesi  </a:t>
            </a:r>
            <a:endParaRPr lang="tr-TR" altLang="tr-TR" sz="788" dirty="0"/>
          </a:p>
        </p:txBody>
      </p:sp>
      <p:sp>
        <p:nvSpPr>
          <p:cNvPr id="31" name="Dikdörtgen 36"/>
          <p:cNvSpPr>
            <a:spLocks noChangeArrowheads="1"/>
          </p:cNvSpPr>
          <p:nvPr/>
        </p:nvSpPr>
        <p:spPr bwMode="auto">
          <a:xfrm>
            <a:off x="3481389" y="3949701"/>
            <a:ext cx="13287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sz="788" dirty="0"/>
              <a:t>Klinik ve Laboratuvar olmak üzere iki rehber oluşturulmasına karar verilmesi</a:t>
            </a:r>
            <a:endParaRPr lang="tr-TR" altLang="tr-TR" sz="788" b="1" dirty="0"/>
          </a:p>
        </p:txBody>
      </p:sp>
      <p:sp>
        <p:nvSpPr>
          <p:cNvPr id="34" name="Dikdörtgen 36"/>
          <p:cNvSpPr>
            <a:spLocks noChangeArrowheads="1"/>
          </p:cNvSpPr>
          <p:nvPr/>
        </p:nvSpPr>
        <p:spPr bwMode="auto">
          <a:xfrm>
            <a:off x="5621339" y="2547938"/>
            <a:ext cx="708025" cy="25400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050" dirty="0">
                <a:solidFill>
                  <a:srgbClr val="FF0000"/>
                </a:solidFill>
              </a:rPr>
              <a:t>3. Aşama</a:t>
            </a:r>
          </a:p>
        </p:txBody>
      </p:sp>
      <p:cxnSp>
        <p:nvCxnSpPr>
          <p:cNvPr id="35" name="Düz Ok Bağlayıcısı 34"/>
          <p:cNvCxnSpPr/>
          <p:nvPr/>
        </p:nvCxnSpPr>
        <p:spPr>
          <a:xfrm flipH="1">
            <a:off x="5964238" y="2808288"/>
            <a:ext cx="0" cy="30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p:nvPr/>
        </p:nvCxnSpPr>
        <p:spPr>
          <a:xfrm flipH="1">
            <a:off x="5951538" y="3803651"/>
            <a:ext cx="0" cy="35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ikdörtgen 36"/>
          <p:cNvSpPr>
            <a:spLocks noChangeArrowheads="1"/>
          </p:cNvSpPr>
          <p:nvPr/>
        </p:nvSpPr>
        <p:spPr bwMode="auto">
          <a:xfrm>
            <a:off x="5148264" y="3098800"/>
            <a:ext cx="18938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28588" indent="-128588" algn="ctr">
              <a:spcBef>
                <a:spcPct val="0"/>
              </a:spcBef>
              <a:defRPr/>
            </a:pPr>
            <a:r>
              <a:rPr lang="tr-TR" sz="788" dirty="0"/>
              <a:t>Klinik ve laboratuvar rehber hazırlama gurupları ile toplantı düzenlenmesi</a:t>
            </a:r>
          </a:p>
          <a:p>
            <a:pPr marL="128588" indent="-128588" algn="ctr">
              <a:spcBef>
                <a:spcPct val="0"/>
              </a:spcBef>
              <a:defRPr/>
            </a:pPr>
            <a:r>
              <a:rPr lang="tr-TR" sz="788" dirty="0"/>
              <a:t>Koordinatörler tarafından sunum yapılması</a:t>
            </a:r>
          </a:p>
          <a:p>
            <a:pPr marL="128588" indent="-128588" algn="ctr">
              <a:spcBef>
                <a:spcPct val="0"/>
              </a:spcBef>
              <a:defRPr/>
            </a:pPr>
            <a:r>
              <a:rPr lang="tr-TR" sz="788" dirty="0"/>
              <a:t>Rehberin ana başlıkları belirlendi.</a:t>
            </a:r>
            <a:endParaRPr lang="tr-TR" altLang="tr-TR" sz="788" dirty="0"/>
          </a:p>
        </p:txBody>
      </p:sp>
      <p:sp>
        <p:nvSpPr>
          <p:cNvPr id="41" name="Dikdörtgen 36"/>
          <p:cNvSpPr>
            <a:spLocks noChangeArrowheads="1"/>
          </p:cNvSpPr>
          <p:nvPr/>
        </p:nvSpPr>
        <p:spPr bwMode="auto">
          <a:xfrm>
            <a:off x="7824789" y="2544763"/>
            <a:ext cx="708025" cy="25400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050" dirty="0">
                <a:solidFill>
                  <a:srgbClr val="FF0000"/>
                </a:solidFill>
              </a:rPr>
              <a:t>4. Aşama</a:t>
            </a:r>
          </a:p>
        </p:txBody>
      </p:sp>
      <p:sp>
        <p:nvSpPr>
          <p:cNvPr id="42" name="Dikdörtgen 36"/>
          <p:cNvSpPr>
            <a:spLocks noChangeArrowheads="1"/>
          </p:cNvSpPr>
          <p:nvPr/>
        </p:nvSpPr>
        <p:spPr bwMode="auto">
          <a:xfrm>
            <a:off x="7308850" y="3249613"/>
            <a:ext cx="17414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sz="788" dirty="0"/>
              <a:t>Hazırlanan taslak üzerinden rehberin tartışılması</a:t>
            </a:r>
            <a:endParaRPr lang="tr-TR" altLang="tr-TR" sz="788" dirty="0"/>
          </a:p>
        </p:txBody>
      </p:sp>
      <p:cxnSp>
        <p:nvCxnSpPr>
          <p:cNvPr id="51" name="Düz Ok Bağlayıcısı 50"/>
          <p:cNvCxnSpPr/>
          <p:nvPr/>
        </p:nvCxnSpPr>
        <p:spPr>
          <a:xfrm>
            <a:off x="8120063" y="3616326"/>
            <a:ext cx="0" cy="396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Dikdörtgen 36"/>
          <p:cNvSpPr>
            <a:spLocks noChangeArrowheads="1"/>
          </p:cNvSpPr>
          <p:nvPr/>
        </p:nvSpPr>
        <p:spPr bwMode="auto">
          <a:xfrm>
            <a:off x="5200651" y="4940300"/>
            <a:ext cx="15081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1050" b="1" u="sng" dirty="0"/>
              <a:t>Nisan 2017</a:t>
            </a:r>
          </a:p>
        </p:txBody>
      </p:sp>
      <p:sp>
        <p:nvSpPr>
          <p:cNvPr id="68" name="Dikdörtgen 36"/>
          <p:cNvSpPr>
            <a:spLocks noChangeArrowheads="1"/>
          </p:cNvSpPr>
          <p:nvPr/>
        </p:nvSpPr>
        <p:spPr bwMode="auto">
          <a:xfrm>
            <a:off x="9572625" y="2528888"/>
            <a:ext cx="717550" cy="25400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tr-TR" altLang="tr-TR" sz="1050" dirty="0">
                <a:solidFill>
                  <a:srgbClr val="FF0000"/>
                </a:solidFill>
              </a:rPr>
              <a:t>5. Aşama</a:t>
            </a:r>
          </a:p>
        </p:txBody>
      </p:sp>
      <p:cxnSp>
        <p:nvCxnSpPr>
          <p:cNvPr id="69" name="Düz Ok Bağlayıcısı 68"/>
          <p:cNvCxnSpPr/>
          <p:nvPr/>
        </p:nvCxnSpPr>
        <p:spPr>
          <a:xfrm>
            <a:off x="9936164" y="2809875"/>
            <a:ext cx="7937" cy="439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Dikdörtgen 36"/>
          <p:cNvSpPr>
            <a:spLocks noChangeArrowheads="1"/>
          </p:cNvSpPr>
          <p:nvPr/>
        </p:nvSpPr>
        <p:spPr bwMode="auto">
          <a:xfrm>
            <a:off x="9296401" y="3227388"/>
            <a:ext cx="135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788" dirty="0"/>
              <a:t>Rehberin tamamlanarak sahaya duyurulması</a:t>
            </a:r>
          </a:p>
        </p:txBody>
      </p:sp>
      <p:cxnSp>
        <p:nvCxnSpPr>
          <p:cNvPr id="86" name="Düz Ok Bağlayıcısı 85"/>
          <p:cNvCxnSpPr/>
          <p:nvPr/>
        </p:nvCxnSpPr>
        <p:spPr>
          <a:xfrm flipH="1">
            <a:off x="5984876" y="1784350"/>
            <a:ext cx="11113"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Düz Ok Bağlayıcısı 60"/>
          <p:cNvCxnSpPr/>
          <p:nvPr/>
        </p:nvCxnSpPr>
        <p:spPr>
          <a:xfrm flipH="1">
            <a:off x="2235200" y="3752851"/>
            <a:ext cx="0" cy="35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9543440" y="4068763"/>
            <a:ext cx="914032" cy="253916"/>
          </a:xfrm>
          <a:prstGeom prst="rect">
            <a:avLst/>
          </a:prstGeom>
        </p:spPr>
        <p:txBody>
          <a:bodyPr wrap="none">
            <a:spAutoFit/>
          </a:bodyPr>
          <a:lstStyle/>
          <a:p>
            <a:pPr algn="ctr">
              <a:defRPr/>
            </a:pPr>
            <a:r>
              <a:rPr lang="tr-TR" altLang="tr-TR" sz="1050" b="1" u="sng" dirty="0"/>
              <a:t>Haziran 2018</a:t>
            </a:r>
          </a:p>
        </p:txBody>
      </p:sp>
      <p:cxnSp>
        <p:nvCxnSpPr>
          <p:cNvPr id="66" name="Düz Ok Bağlayıcısı 65"/>
          <p:cNvCxnSpPr/>
          <p:nvPr/>
        </p:nvCxnSpPr>
        <p:spPr>
          <a:xfrm>
            <a:off x="9940925" y="3554414"/>
            <a:ext cx="0" cy="396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872343" y="5308600"/>
            <a:ext cx="811441" cy="253916"/>
          </a:xfrm>
          <a:prstGeom prst="rect">
            <a:avLst/>
          </a:prstGeom>
        </p:spPr>
        <p:txBody>
          <a:bodyPr wrap="none">
            <a:spAutoFit/>
          </a:bodyPr>
          <a:lstStyle/>
          <a:p>
            <a:pPr algn="ctr">
              <a:defRPr/>
            </a:pPr>
            <a:r>
              <a:rPr lang="tr-TR" sz="1050" b="1" u="sng" dirty="0"/>
              <a:t>Şubat 2017</a:t>
            </a:r>
            <a:endParaRPr lang="tr-TR" altLang="tr-TR" sz="1050" b="1" u="sng" dirty="0"/>
          </a:p>
        </p:txBody>
      </p:sp>
      <p:sp>
        <p:nvSpPr>
          <p:cNvPr id="16" name="Dikdörtgen 15"/>
          <p:cNvSpPr/>
          <p:nvPr/>
        </p:nvSpPr>
        <p:spPr>
          <a:xfrm>
            <a:off x="3536951" y="4814888"/>
            <a:ext cx="1217613" cy="455612"/>
          </a:xfrm>
          <a:prstGeom prst="rect">
            <a:avLst/>
          </a:prstGeom>
        </p:spPr>
        <p:txBody>
          <a:bodyPr>
            <a:spAutoFit/>
          </a:bodyPr>
          <a:lstStyle/>
          <a:p>
            <a:pPr algn="ctr">
              <a:defRPr/>
            </a:pPr>
            <a:r>
              <a:rPr lang="tr-TR" sz="788" dirty="0"/>
              <a:t>İki gurup oluşturulması ve koordinatörlerin belirlenmesi </a:t>
            </a:r>
          </a:p>
        </p:txBody>
      </p:sp>
      <p:sp>
        <p:nvSpPr>
          <p:cNvPr id="17" name="Dikdörtgen 16"/>
          <p:cNvSpPr/>
          <p:nvPr/>
        </p:nvSpPr>
        <p:spPr>
          <a:xfrm>
            <a:off x="3767139" y="5534025"/>
            <a:ext cx="768159" cy="253916"/>
          </a:xfrm>
          <a:prstGeom prst="rect">
            <a:avLst/>
          </a:prstGeom>
        </p:spPr>
        <p:txBody>
          <a:bodyPr wrap="none">
            <a:spAutoFit/>
          </a:bodyPr>
          <a:lstStyle/>
          <a:p>
            <a:pPr>
              <a:defRPr/>
            </a:pPr>
            <a:r>
              <a:rPr lang="tr-TR" sz="1050" b="1" u="sng" dirty="0"/>
              <a:t>Mart 2017</a:t>
            </a:r>
          </a:p>
        </p:txBody>
      </p:sp>
      <p:sp>
        <p:nvSpPr>
          <p:cNvPr id="52" name="Dikdörtgen 36"/>
          <p:cNvSpPr>
            <a:spLocks noChangeArrowheads="1"/>
          </p:cNvSpPr>
          <p:nvPr/>
        </p:nvSpPr>
        <p:spPr bwMode="auto">
          <a:xfrm>
            <a:off x="7631114" y="4264026"/>
            <a:ext cx="1057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tr-TR" altLang="tr-TR" sz="1050" b="1" u="sng" dirty="0"/>
              <a:t>Mayıs, 2017</a:t>
            </a:r>
          </a:p>
          <a:p>
            <a:pPr algn="ctr">
              <a:spcBef>
                <a:spcPct val="0"/>
              </a:spcBef>
              <a:buFontTx/>
              <a:buNone/>
              <a:defRPr/>
            </a:pPr>
            <a:r>
              <a:rPr lang="tr-TR" altLang="tr-TR" sz="1050" b="1" u="sng" dirty="0"/>
              <a:t>Ocak, 2018</a:t>
            </a:r>
          </a:p>
        </p:txBody>
      </p:sp>
      <p:sp>
        <p:nvSpPr>
          <p:cNvPr id="53" name="Dikdörtgen 36"/>
          <p:cNvSpPr>
            <a:spLocks noChangeArrowheads="1"/>
          </p:cNvSpPr>
          <p:nvPr/>
        </p:nvSpPr>
        <p:spPr bwMode="auto">
          <a:xfrm>
            <a:off x="5110164" y="4259263"/>
            <a:ext cx="18954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r>
              <a:rPr lang="tr-TR" sz="788" dirty="0"/>
              <a:t>Mail ortamında</a:t>
            </a:r>
          </a:p>
          <a:p>
            <a:pPr algn="ctr">
              <a:spcBef>
                <a:spcPct val="0"/>
              </a:spcBef>
              <a:buFont typeface="Arial" panose="020B0604020202020204" pitchFamily="34" charset="0"/>
              <a:buNone/>
              <a:defRPr/>
            </a:pPr>
            <a:r>
              <a:rPr lang="tr-TR" sz="788" dirty="0"/>
              <a:t>rehberin alt başlıklarının oluşturması</a:t>
            </a:r>
            <a:endParaRPr lang="tr-TR" altLang="tr-TR" sz="788" dirty="0"/>
          </a:p>
        </p:txBody>
      </p:sp>
      <p:cxnSp>
        <p:nvCxnSpPr>
          <p:cNvPr id="54" name="Düz Ok Bağlayıcısı 53"/>
          <p:cNvCxnSpPr/>
          <p:nvPr/>
        </p:nvCxnSpPr>
        <p:spPr>
          <a:xfrm flipH="1">
            <a:off x="4114800" y="3573463"/>
            <a:ext cx="0" cy="30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p:nvPr/>
        </p:nvCxnSpPr>
        <p:spPr>
          <a:xfrm flipH="1">
            <a:off x="4114800" y="4498976"/>
            <a:ext cx="0" cy="309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Düz Ok Bağlayıcısı 55"/>
          <p:cNvCxnSpPr/>
          <p:nvPr/>
        </p:nvCxnSpPr>
        <p:spPr>
          <a:xfrm flipH="1">
            <a:off x="8142288" y="2851151"/>
            <a:ext cx="0" cy="309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Düz Ok Bağlayıcısı 57"/>
          <p:cNvCxnSpPr/>
          <p:nvPr/>
        </p:nvCxnSpPr>
        <p:spPr>
          <a:xfrm flipH="1">
            <a:off x="4090988" y="2862263"/>
            <a:ext cx="0" cy="30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Düz Ok Bağlayıcısı 58"/>
          <p:cNvCxnSpPr/>
          <p:nvPr/>
        </p:nvCxnSpPr>
        <p:spPr>
          <a:xfrm flipH="1">
            <a:off x="5902325" y="4576763"/>
            <a:ext cx="0" cy="30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Düz Ok Bağlayıcısı 59"/>
          <p:cNvCxnSpPr/>
          <p:nvPr/>
        </p:nvCxnSpPr>
        <p:spPr>
          <a:xfrm flipH="1">
            <a:off x="4089400" y="5265738"/>
            <a:ext cx="0" cy="30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Düz Ok Bağlayıcısı 61"/>
          <p:cNvCxnSpPr/>
          <p:nvPr/>
        </p:nvCxnSpPr>
        <p:spPr>
          <a:xfrm flipH="1">
            <a:off x="2282825" y="5005388"/>
            <a:ext cx="0" cy="309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5" name="3 Tablo"/>
          <p:cNvGraphicFramePr>
            <a:graphicFrameLocks noGrp="1"/>
          </p:cNvGraphicFramePr>
          <p:nvPr>
            <p:extLst/>
          </p:nvPr>
        </p:nvGraphicFramePr>
        <p:xfrm>
          <a:off x="2933700" y="404813"/>
          <a:ext cx="6205538" cy="347662"/>
        </p:xfrm>
        <a:graphic>
          <a:graphicData uri="http://schemas.openxmlformats.org/drawingml/2006/table">
            <a:tbl>
              <a:tblPr/>
              <a:tblGrid>
                <a:gridCol w="6205538">
                  <a:extLst>
                    <a:ext uri="{9D8B030D-6E8A-4147-A177-3AD203B41FA5}">
                      <a16:colId xmlns:a16="http://schemas.microsoft.com/office/drawing/2014/main" val="20000"/>
                    </a:ext>
                  </a:extLst>
                </a:gridCol>
              </a:tblGrid>
              <a:tr h="34766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400" b="1" dirty="0" smtClean="0">
                          <a:solidFill>
                            <a:srgbClr val="FF0000"/>
                          </a:solidFill>
                        </a:rPr>
                        <a:t>DTL Rehber Hazırlama (Süreci devam</a:t>
                      </a:r>
                      <a:r>
                        <a:rPr lang="tr-TR" sz="1400" b="1" baseline="0" dirty="0" smtClean="0">
                          <a:solidFill>
                            <a:srgbClr val="FF0000"/>
                          </a:solidFill>
                        </a:rPr>
                        <a:t> etmektedir</a:t>
                      </a:r>
                      <a:r>
                        <a:rPr lang="tr-TR" sz="1400" b="1" dirty="0" smtClean="0">
                          <a:solidFill>
                            <a:srgbClr val="FF0000"/>
                          </a:solidFill>
                        </a:rPr>
                        <a:t>)</a:t>
                      </a:r>
                      <a:endParaRPr kumimoji="0" lang="tr-TR" altLang="tr-TR" sz="1400" b="1" i="0" u="none" strike="noStrike" cap="none" normalizeH="0" baseline="0" dirty="0" smtClean="0">
                        <a:ln>
                          <a:noFill/>
                        </a:ln>
                        <a:solidFill>
                          <a:srgbClr val="FF0000"/>
                        </a:solidFill>
                        <a:effectLst/>
                        <a:latin typeface="Calibri" panose="020F0502020204030204" pitchFamily="34" charset="0"/>
                        <a:cs typeface="Arial" panose="020B0604020202020204" pitchFamily="34" charset="0"/>
                      </a:endParaRPr>
                    </a:p>
                  </a:txBody>
                  <a:tcPr marL="68608" marR="68608" marT="34055" marB="34055" horzOverflow="overflow">
                    <a:lnL>
                      <a:noFill/>
                    </a:lnL>
                    <a:lnR>
                      <a:noFill/>
                    </a:lnR>
                    <a:lnT>
                      <a:noFill/>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5" name="Metin kutusu 44"/>
          <p:cNvSpPr txBox="1"/>
          <p:nvPr/>
        </p:nvSpPr>
        <p:spPr>
          <a:xfrm>
            <a:off x="8120063" y="5194301"/>
            <a:ext cx="1374094" cy="27699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tr-TR" sz="1200" b="1" dirty="0"/>
              <a:t>ÇALIŞMA HALİNDE</a:t>
            </a:r>
            <a:endParaRPr lang="en-US" sz="1200" b="1" dirty="0"/>
          </a:p>
        </p:txBody>
      </p:sp>
    </p:spTree>
    <p:extLst>
      <p:ext uri="{BB962C8B-B14F-4D97-AF65-F5344CB8AC3E}">
        <p14:creationId xmlns:p14="http://schemas.microsoft.com/office/powerpoint/2010/main" val="2096678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 step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952500"/>
            <a:ext cx="11823700" cy="552946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9200" y="5943600"/>
            <a:ext cx="70993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err="1" smtClean="0">
                <a:solidFill>
                  <a:schemeClr val="tx1"/>
                </a:solidFill>
              </a:rPr>
              <a:t>Sn</a:t>
            </a:r>
            <a:r>
              <a:rPr lang="tr-TR" sz="2800" b="1" u="sng" dirty="0" smtClean="0">
                <a:solidFill>
                  <a:schemeClr val="tx1"/>
                </a:solidFill>
              </a:rPr>
              <a:t> .müsteşarım ve sn. genel müdürüm talimatı </a:t>
            </a:r>
            <a:endParaRPr lang="tr-TR" sz="2800" b="1" u="sng" dirty="0">
              <a:solidFill>
                <a:schemeClr val="tx1"/>
              </a:solidFill>
            </a:endParaRPr>
          </a:p>
        </p:txBody>
      </p:sp>
      <p:sp>
        <p:nvSpPr>
          <p:cNvPr id="3" name="Dikdörtgen 2"/>
          <p:cNvSpPr/>
          <p:nvPr/>
        </p:nvSpPr>
        <p:spPr>
          <a:xfrm>
            <a:off x="152400" y="3238500"/>
            <a:ext cx="2667000" cy="147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Faaliyetlerimiz </a:t>
            </a:r>
            <a:endParaRPr lang="tr-TR" sz="2400" b="1" dirty="0">
              <a:solidFill>
                <a:schemeClr val="tx1"/>
              </a:solidFill>
            </a:endParaRPr>
          </a:p>
        </p:txBody>
      </p:sp>
      <p:sp>
        <p:nvSpPr>
          <p:cNvPr id="5" name="Dikdörtgen 4"/>
          <p:cNvSpPr/>
          <p:nvPr/>
        </p:nvSpPr>
        <p:spPr>
          <a:xfrm>
            <a:off x="8890000" y="3390900"/>
            <a:ext cx="2667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Karşılıklı bilgi alışverişi</a:t>
            </a:r>
            <a:endParaRPr lang="tr-TR" sz="2000" b="1" dirty="0">
              <a:solidFill>
                <a:schemeClr val="tx1"/>
              </a:solidFill>
            </a:endParaRPr>
          </a:p>
        </p:txBody>
      </p:sp>
      <p:sp>
        <p:nvSpPr>
          <p:cNvPr id="6" name="Dikdörtgen 5"/>
          <p:cNvSpPr/>
          <p:nvPr/>
        </p:nvSpPr>
        <p:spPr>
          <a:xfrm>
            <a:off x="3371850" y="1473200"/>
            <a:ext cx="4845050" cy="958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Akılcı laboratuvar kullanımı</a:t>
            </a:r>
          </a:p>
          <a:p>
            <a:pPr algn="ctr"/>
            <a:r>
              <a:rPr lang="tr-TR" sz="2400" b="1" dirty="0" smtClean="0">
                <a:solidFill>
                  <a:schemeClr val="tx1"/>
                </a:solidFill>
              </a:rPr>
              <a:t>projesi</a:t>
            </a:r>
            <a:endParaRPr lang="tr-TR" sz="2400" b="1" dirty="0">
              <a:solidFill>
                <a:schemeClr val="tx1"/>
              </a:solidFill>
            </a:endParaRPr>
          </a:p>
        </p:txBody>
      </p:sp>
      <p:sp>
        <p:nvSpPr>
          <p:cNvPr id="4" name="Dikdörtgen 3"/>
          <p:cNvSpPr/>
          <p:nvPr/>
        </p:nvSpPr>
        <p:spPr>
          <a:xfrm>
            <a:off x="3911600" y="203965"/>
            <a:ext cx="6096000" cy="954107"/>
          </a:xfrm>
          <a:prstGeom prst="rect">
            <a:avLst/>
          </a:prstGeom>
        </p:spPr>
        <p:txBody>
          <a:bodyPr>
            <a:spAutoFit/>
          </a:bodyPr>
          <a:lstStyle/>
          <a:p>
            <a:r>
              <a:rPr lang="tr-TR" sz="2800" b="1" dirty="0">
                <a:solidFill>
                  <a:srgbClr val="FF0000"/>
                </a:solidFill>
              </a:rPr>
              <a:t>Biz neden </a:t>
            </a:r>
            <a:r>
              <a:rPr lang="tr-TR" sz="2800" b="1" dirty="0" err="1">
                <a:solidFill>
                  <a:srgbClr val="FF0000"/>
                </a:solidFill>
              </a:rPr>
              <a:t>burdayız</a:t>
            </a:r>
            <a:r>
              <a:rPr lang="tr-TR" sz="2800" b="1" dirty="0">
                <a:solidFill>
                  <a:srgbClr val="FF0000"/>
                </a:solidFill>
              </a:rPr>
              <a:t>?</a:t>
            </a:r>
            <a:br>
              <a:rPr lang="tr-TR" sz="2800" b="1" dirty="0">
                <a:solidFill>
                  <a:srgbClr val="FF0000"/>
                </a:solidFill>
              </a:rPr>
            </a:br>
            <a:endParaRPr lang="tr-TR" sz="2800" dirty="0"/>
          </a:p>
        </p:txBody>
      </p:sp>
      <p:sp>
        <p:nvSpPr>
          <p:cNvPr id="8" name="Dikdörtgen 7"/>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138825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adyoloj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0" y="1"/>
            <a:ext cx="12024852" cy="672526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807974" y="913241"/>
            <a:ext cx="7049729" cy="1200329"/>
          </a:xfrm>
          <a:prstGeom prst="rect">
            <a:avLst/>
          </a:prstGeom>
        </p:spPr>
        <p:txBody>
          <a:bodyPr wrap="square">
            <a:spAutoFit/>
          </a:bodyPr>
          <a:lstStyle/>
          <a:p>
            <a:pPr algn="ctr"/>
            <a:r>
              <a:rPr lang="tr-TR" sz="3600" b="1" dirty="0">
                <a:solidFill>
                  <a:srgbClr val="FF0000"/>
                </a:solidFill>
              </a:rPr>
              <a:t>Akılcı tıbbi görüntüleme kullanımı</a:t>
            </a:r>
          </a:p>
          <a:p>
            <a:pPr algn="ctr"/>
            <a:r>
              <a:rPr lang="tr-TR" sz="3600" b="1" dirty="0">
                <a:solidFill>
                  <a:srgbClr val="FF0000"/>
                </a:solidFill>
              </a:rPr>
              <a:t>Projesini başlıyoruz</a:t>
            </a:r>
          </a:p>
        </p:txBody>
      </p:sp>
    </p:spTree>
    <p:extLst>
      <p:ext uri="{BB962C8B-B14F-4D97-AF65-F5344CB8AC3E}">
        <p14:creationId xmlns:p14="http://schemas.microsoft.com/office/powerpoint/2010/main" val="2868346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kl</a:t>
            </a:r>
            <a:endParaRPr lang="tr-TR" dirty="0"/>
          </a:p>
        </p:txBody>
      </p:sp>
      <p:pic>
        <p:nvPicPr>
          <p:cNvPr id="4098"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701039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264309" y="5220929"/>
            <a:ext cx="2566219" cy="727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Tetkik uygunluğu : </a:t>
            </a:r>
          </a:p>
          <a:p>
            <a:pPr algn="ctr"/>
            <a:r>
              <a:rPr lang="tr-TR" b="1" dirty="0" smtClean="0">
                <a:solidFill>
                  <a:schemeClr val="tx1"/>
                </a:solidFill>
              </a:rPr>
              <a:t>ESR sistemi </a:t>
            </a:r>
          </a:p>
          <a:p>
            <a:pPr algn="ctr"/>
            <a:r>
              <a:rPr lang="tr-TR" sz="1200" b="1" dirty="0" err="1" smtClean="0">
                <a:solidFill>
                  <a:schemeClr val="tx1"/>
                </a:solidFill>
              </a:rPr>
              <a:t>kLinik</a:t>
            </a:r>
            <a:r>
              <a:rPr lang="tr-TR" sz="1200" b="1" dirty="0" smtClean="0">
                <a:solidFill>
                  <a:schemeClr val="tx1"/>
                </a:solidFill>
              </a:rPr>
              <a:t> bilgi puanlama </a:t>
            </a:r>
            <a:endParaRPr lang="tr-TR" sz="1200" b="1" dirty="0">
              <a:solidFill>
                <a:schemeClr val="tx1"/>
              </a:solidFill>
            </a:endParaRPr>
          </a:p>
        </p:txBody>
      </p:sp>
      <p:sp>
        <p:nvSpPr>
          <p:cNvPr id="5" name="Dikdörtgen 4"/>
          <p:cNvSpPr/>
          <p:nvPr/>
        </p:nvSpPr>
        <p:spPr>
          <a:xfrm rot="10800000" flipH="1" flipV="1">
            <a:off x="4247536" y="4159046"/>
            <a:ext cx="2458064" cy="727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Tetkik kalitesi:</a:t>
            </a:r>
          </a:p>
          <a:p>
            <a:pPr algn="ctr"/>
            <a:r>
              <a:rPr lang="tr-TR" sz="1100" b="1" dirty="0" smtClean="0">
                <a:solidFill>
                  <a:schemeClr val="tx1"/>
                </a:solidFill>
              </a:rPr>
              <a:t>Standartların </a:t>
            </a:r>
            <a:r>
              <a:rPr lang="tr-TR" sz="1100" b="1" dirty="0" err="1" smtClean="0">
                <a:solidFill>
                  <a:schemeClr val="tx1"/>
                </a:solidFill>
              </a:rPr>
              <a:t>belirlenmesi.puanlama</a:t>
            </a:r>
            <a:endParaRPr lang="tr-TR" sz="1100" b="1" dirty="0"/>
          </a:p>
        </p:txBody>
      </p:sp>
      <p:sp>
        <p:nvSpPr>
          <p:cNvPr id="10" name="Dikdörtgen 9"/>
          <p:cNvSpPr/>
          <p:nvPr/>
        </p:nvSpPr>
        <p:spPr>
          <a:xfrm>
            <a:off x="5329084" y="3087329"/>
            <a:ext cx="2340077" cy="737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Kamu </a:t>
            </a:r>
            <a:r>
              <a:rPr lang="tr-TR" b="1" dirty="0" err="1" smtClean="0">
                <a:solidFill>
                  <a:schemeClr val="tx1"/>
                </a:solidFill>
              </a:rPr>
              <a:t>spoto</a:t>
            </a:r>
            <a:endParaRPr lang="tr-TR" b="1" dirty="0">
              <a:solidFill>
                <a:schemeClr val="tx1"/>
              </a:solidFill>
            </a:endParaRPr>
          </a:p>
        </p:txBody>
      </p:sp>
      <p:sp>
        <p:nvSpPr>
          <p:cNvPr id="12" name="Dikdörtgen 11"/>
          <p:cNvSpPr/>
          <p:nvPr/>
        </p:nvSpPr>
        <p:spPr>
          <a:xfrm>
            <a:off x="6390968" y="2024985"/>
            <a:ext cx="2546555" cy="728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konsültasyon</a:t>
            </a:r>
            <a:endParaRPr lang="tr-TR" b="1" dirty="0">
              <a:solidFill>
                <a:schemeClr val="tx1"/>
              </a:solidFill>
            </a:endParaRPr>
          </a:p>
        </p:txBody>
      </p:sp>
      <p:sp>
        <p:nvSpPr>
          <p:cNvPr id="13" name="Dikdörtgen 12"/>
          <p:cNvSpPr/>
          <p:nvPr/>
        </p:nvSpPr>
        <p:spPr>
          <a:xfrm>
            <a:off x="7364361" y="963562"/>
            <a:ext cx="2595716" cy="727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Tıbbi görüntüleme yönetmeliği</a:t>
            </a:r>
            <a:endParaRPr lang="tr-TR" b="1" dirty="0">
              <a:solidFill>
                <a:schemeClr val="tx1"/>
              </a:solidFill>
            </a:endParaRPr>
          </a:p>
        </p:txBody>
      </p:sp>
      <p:pic>
        <p:nvPicPr>
          <p:cNvPr id="4100" name="Picture 4"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476567" y="5220929"/>
            <a:ext cx="1161948" cy="642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radyol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599" y="4188542"/>
            <a:ext cx="958645" cy="599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radyoloji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2219" y="2024985"/>
            <a:ext cx="1220941" cy="728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AutoShape 10" descr="yÃ¶netmelik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12" descr="yÃ¶netmelik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14" descr="yÃ¶netmelik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12" name="Picture 16" descr="yÃ¶netmelik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3159" y="990170"/>
            <a:ext cx="1050311" cy="700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14" name="Picture 18" descr="kamu spotu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943" y="3142783"/>
            <a:ext cx="1319264" cy="61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Dikdörtgen 2"/>
          <p:cNvSpPr/>
          <p:nvPr/>
        </p:nvSpPr>
        <p:spPr>
          <a:xfrm>
            <a:off x="7944259" y="4377479"/>
            <a:ext cx="3009081" cy="67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Klinik bilgi/çekim puanlandırılması</a:t>
            </a:r>
            <a:endParaRPr lang="tr-TR" b="1" dirty="0">
              <a:solidFill>
                <a:schemeClr val="tx1"/>
              </a:solidFill>
            </a:endParaRPr>
          </a:p>
        </p:txBody>
      </p:sp>
    </p:spTree>
    <p:extLst>
      <p:ext uri="{BB962C8B-B14F-4D97-AF65-F5344CB8AC3E}">
        <p14:creationId xmlns:p14="http://schemas.microsoft.com/office/powerpoint/2010/main" val="3057436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52"/>
            <a:ext cx="12319819" cy="6858000"/>
          </a:xfrm>
          <a:prstGeom prst="rect">
            <a:avLst/>
          </a:prstGeom>
        </p:spPr>
      </p:pic>
      <p:sp>
        <p:nvSpPr>
          <p:cNvPr id="5" name="Dikdörtgen 4"/>
          <p:cNvSpPr/>
          <p:nvPr/>
        </p:nvSpPr>
        <p:spPr>
          <a:xfrm>
            <a:off x="-127819" y="78658"/>
            <a:ext cx="2841522"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sp>
        <p:nvSpPr>
          <p:cNvPr id="6" name="Dikdörtgen 5"/>
          <p:cNvSpPr/>
          <p:nvPr/>
        </p:nvSpPr>
        <p:spPr>
          <a:xfrm>
            <a:off x="9040761" y="0"/>
            <a:ext cx="2841522"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pic>
        <p:nvPicPr>
          <p:cNvPr id="1028" name="Picture 4" descr="saÄlÄ±k bakanlÄ±ÄÄ±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127" y="238586"/>
            <a:ext cx="2011925" cy="150894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7562" y="5978013"/>
            <a:ext cx="6853083" cy="629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FF0000"/>
                </a:solidFill>
              </a:rPr>
              <a:t>TEŞEKKÜRLER</a:t>
            </a:r>
            <a:endParaRPr lang="tr-TR" sz="3600" b="1" dirty="0">
              <a:solidFill>
                <a:srgbClr val="FF0000"/>
              </a:solidFill>
            </a:endParaRPr>
          </a:p>
        </p:txBody>
      </p:sp>
      <p:sp>
        <p:nvSpPr>
          <p:cNvPr id="8" name="Dikdörtgen 7"/>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4224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step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341" y="1326035"/>
            <a:ext cx="7038459" cy="55319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Ã¼rkiye haritasÄ±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063234"/>
            <a:ext cx="3016766" cy="140716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457700" y="1473200"/>
            <a:ext cx="1600200" cy="1193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MALATYA</a:t>
            </a:r>
            <a:r>
              <a:rPr lang="tr-TR" dirty="0" smtClean="0"/>
              <a:t> </a:t>
            </a:r>
            <a:endParaRPr lang="tr-TR" dirty="0"/>
          </a:p>
        </p:txBody>
      </p:sp>
      <p:sp>
        <p:nvSpPr>
          <p:cNvPr id="8" name="Dikdörtgen 7"/>
          <p:cNvSpPr/>
          <p:nvPr/>
        </p:nvSpPr>
        <p:spPr>
          <a:xfrm>
            <a:off x="4457700" y="2664382"/>
            <a:ext cx="1600200" cy="127261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ANKARA </a:t>
            </a:r>
            <a:endParaRPr lang="tr-TR" sz="2400" b="1" dirty="0"/>
          </a:p>
        </p:txBody>
      </p:sp>
      <p:sp>
        <p:nvSpPr>
          <p:cNvPr id="9" name="Dikdörtgen 8"/>
          <p:cNvSpPr/>
          <p:nvPr/>
        </p:nvSpPr>
        <p:spPr>
          <a:xfrm>
            <a:off x="4457700" y="4139963"/>
            <a:ext cx="1600200" cy="99583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ANTALYA</a:t>
            </a:r>
            <a:endParaRPr lang="tr-TR" sz="2400" b="1" dirty="0"/>
          </a:p>
        </p:txBody>
      </p:sp>
      <p:sp>
        <p:nvSpPr>
          <p:cNvPr id="10" name="Dikdörtgen 9"/>
          <p:cNvSpPr/>
          <p:nvPr/>
        </p:nvSpPr>
        <p:spPr>
          <a:xfrm>
            <a:off x="4443670" y="5488780"/>
            <a:ext cx="1600200" cy="99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İSTANBUL</a:t>
            </a:r>
            <a:endParaRPr lang="tr-TR" sz="2400" b="1" dirty="0"/>
          </a:p>
        </p:txBody>
      </p:sp>
      <p:sp>
        <p:nvSpPr>
          <p:cNvPr id="5" name="Dikdörtgen 4"/>
          <p:cNvSpPr/>
          <p:nvPr/>
        </p:nvSpPr>
        <p:spPr>
          <a:xfrm>
            <a:off x="6172200" y="1473200"/>
            <a:ext cx="5791200" cy="10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172200" y="1565870"/>
            <a:ext cx="5791200" cy="646331"/>
          </a:xfrm>
          <a:prstGeom prst="rect">
            <a:avLst/>
          </a:prstGeom>
          <a:solidFill>
            <a:schemeClr val="bg1"/>
          </a:solidFill>
        </p:spPr>
        <p:txBody>
          <a:bodyPr wrap="square">
            <a:spAutoFit/>
          </a:bodyPr>
          <a:lstStyle/>
          <a:p>
            <a:r>
              <a:rPr lang="tr-TR" b="1" dirty="0" smtClean="0"/>
              <a:t>Ağrı,Ardahan,Batman,Bingöl,Bitlis,Diyarbakır,Elazığ,Gaziantep,Hakkarı,Malatya,Şanlıurfa,Şırnak,Tunceli,Van </a:t>
            </a:r>
            <a:endParaRPr lang="tr-TR" b="1" dirty="0"/>
          </a:p>
        </p:txBody>
      </p:sp>
      <p:graphicFrame>
        <p:nvGraphicFramePr>
          <p:cNvPr id="7" name="Tablo 6"/>
          <p:cNvGraphicFramePr>
            <a:graphicFrameLocks noGrp="1"/>
          </p:cNvGraphicFramePr>
          <p:nvPr>
            <p:extLst>
              <p:ext uri="{D42A27DB-BD31-4B8C-83A1-F6EECF244321}">
                <p14:modId xmlns:p14="http://schemas.microsoft.com/office/powerpoint/2010/main" val="1325651029"/>
              </p:ext>
            </p:extLst>
          </p:nvPr>
        </p:nvGraphicFramePr>
        <p:xfrm>
          <a:off x="6189107" y="2636365"/>
          <a:ext cx="5791200" cy="1304608"/>
        </p:xfrm>
        <a:graphic>
          <a:graphicData uri="http://schemas.openxmlformats.org/drawingml/2006/table">
            <a:tbl>
              <a:tblPr>
                <a:tableStyleId>{5C22544A-7EE6-4342-B048-85BDC9FD1C3A}</a:tableStyleId>
              </a:tblPr>
              <a:tblGrid>
                <a:gridCol w="5791200">
                  <a:extLst>
                    <a:ext uri="{9D8B030D-6E8A-4147-A177-3AD203B41FA5}">
                      <a16:colId xmlns:a16="http://schemas.microsoft.com/office/drawing/2014/main" val="1272534928"/>
                    </a:ext>
                  </a:extLst>
                </a:gridCol>
              </a:tblGrid>
              <a:tr h="754552">
                <a:tc>
                  <a:txBody>
                    <a:bodyPr/>
                    <a:lstStyle/>
                    <a:p>
                      <a:pPr algn="just" fontAlgn="b">
                        <a:lnSpc>
                          <a:spcPct val="107000"/>
                        </a:lnSpc>
                        <a:spcAft>
                          <a:spcPts val="0"/>
                        </a:spcAft>
                      </a:pPr>
                      <a:r>
                        <a:rPr lang="tr-TR" sz="1600" b="1" kern="1200" dirty="0">
                          <a:effectLst/>
                        </a:rPr>
                        <a:t>Afyonkarahisar, Aksaray, Çankırı, Eskişehir, Karaman, Kayseri, Kırıkkale, Kırşehir, Konya, Nevşehir, Niğde, Sivas, Yozgat, Amasya, Artvin, Bartın, Bayburt, Bolu, Çorum, Düzce, Giresun, Gümüşhane, Karabük, Kastamonu, Ordu, Rize, Samsun, Sinop, Tokat, Trabzon, Zonguldak</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bg1"/>
                    </a:solidFill>
                  </a:tcPr>
                </a:tc>
                <a:extLst>
                  <a:ext uri="{0D108BD9-81ED-4DB2-BD59-A6C34878D82A}">
                    <a16:rowId xmlns:a16="http://schemas.microsoft.com/office/drawing/2014/main" val="3348898003"/>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760396588"/>
              </p:ext>
            </p:extLst>
          </p:nvPr>
        </p:nvGraphicFramePr>
        <p:xfrm>
          <a:off x="6189107" y="4255307"/>
          <a:ext cx="6002893" cy="880491"/>
        </p:xfrm>
        <a:graphic>
          <a:graphicData uri="http://schemas.openxmlformats.org/drawingml/2006/table">
            <a:tbl>
              <a:tblPr>
                <a:tableStyleId>{5C22544A-7EE6-4342-B048-85BDC9FD1C3A}</a:tableStyleId>
              </a:tblPr>
              <a:tblGrid>
                <a:gridCol w="6002893">
                  <a:extLst>
                    <a:ext uri="{9D8B030D-6E8A-4147-A177-3AD203B41FA5}">
                      <a16:colId xmlns:a16="http://schemas.microsoft.com/office/drawing/2014/main" val="1927917861"/>
                    </a:ext>
                  </a:extLst>
                </a:gridCol>
              </a:tblGrid>
              <a:tr h="682525">
                <a:tc>
                  <a:txBody>
                    <a:bodyPr/>
                    <a:lstStyle/>
                    <a:p>
                      <a:pPr algn="just" fontAlgn="b">
                        <a:lnSpc>
                          <a:spcPct val="107000"/>
                        </a:lnSpc>
                        <a:spcAft>
                          <a:spcPts val="0"/>
                        </a:spcAft>
                      </a:pPr>
                      <a:r>
                        <a:rPr lang="tr-TR" sz="1800" b="1" kern="1200" dirty="0">
                          <a:effectLst/>
                        </a:rPr>
                        <a:t>Adana, Burdur, Hatay, Isparta, Kahramanmaraş, Kilis, Mersin, Osmaniye, Aydın, Denizli, İzmir, Kütahya, Manisa, Muğla, Uşak</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bg1"/>
                    </a:solidFill>
                  </a:tcPr>
                </a:tc>
                <a:extLst>
                  <a:ext uri="{0D108BD9-81ED-4DB2-BD59-A6C34878D82A}">
                    <a16:rowId xmlns:a16="http://schemas.microsoft.com/office/drawing/2014/main" val="1823634513"/>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527263518"/>
              </p:ext>
            </p:extLst>
          </p:nvPr>
        </p:nvGraphicFramePr>
        <p:xfrm>
          <a:off x="6226175" y="5735977"/>
          <a:ext cx="5965825" cy="748638"/>
        </p:xfrm>
        <a:graphic>
          <a:graphicData uri="http://schemas.openxmlformats.org/drawingml/2006/table">
            <a:tbl>
              <a:tblPr>
                <a:tableStyleId>{5C22544A-7EE6-4342-B048-85BDC9FD1C3A}</a:tableStyleId>
              </a:tblPr>
              <a:tblGrid>
                <a:gridCol w="5965825">
                  <a:extLst>
                    <a:ext uri="{9D8B030D-6E8A-4147-A177-3AD203B41FA5}">
                      <a16:colId xmlns:a16="http://schemas.microsoft.com/office/drawing/2014/main" val="1923270729"/>
                    </a:ext>
                  </a:extLst>
                </a:gridCol>
              </a:tblGrid>
              <a:tr h="748638">
                <a:tc>
                  <a:txBody>
                    <a:bodyPr/>
                    <a:lstStyle/>
                    <a:p>
                      <a:pPr algn="l" fontAlgn="b">
                        <a:lnSpc>
                          <a:spcPct val="107000"/>
                        </a:lnSpc>
                        <a:spcAft>
                          <a:spcPts val="0"/>
                        </a:spcAft>
                      </a:pPr>
                      <a:r>
                        <a:rPr lang="tr-TR" sz="1800" b="1" kern="1200" dirty="0">
                          <a:effectLst/>
                        </a:rPr>
                        <a:t>Balıkesir, Bilecik, Bursa,, Çanakkale, Edirne, Kırklareli, Kocaeli, Sakarya, Tekirdağ, Yalova</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bg1"/>
                    </a:solidFill>
                  </a:tcPr>
                </a:tc>
                <a:extLst>
                  <a:ext uri="{0D108BD9-81ED-4DB2-BD59-A6C34878D82A}">
                    <a16:rowId xmlns:a16="http://schemas.microsoft.com/office/drawing/2014/main" val="2438291512"/>
                  </a:ext>
                </a:extLst>
              </a:tr>
            </a:tbl>
          </a:graphicData>
        </a:graphic>
      </p:graphicFrame>
      <p:sp>
        <p:nvSpPr>
          <p:cNvPr id="13" name="Dikdörtgen 12"/>
          <p:cNvSpPr/>
          <p:nvPr/>
        </p:nvSpPr>
        <p:spPr>
          <a:xfrm>
            <a:off x="4934892" y="248668"/>
            <a:ext cx="2582566" cy="584775"/>
          </a:xfrm>
          <a:prstGeom prst="rect">
            <a:avLst/>
          </a:prstGeom>
        </p:spPr>
        <p:txBody>
          <a:bodyPr wrap="none">
            <a:spAutoFit/>
          </a:bodyPr>
          <a:lstStyle/>
          <a:p>
            <a:r>
              <a:rPr lang="tr-TR" sz="3200" b="1" dirty="0">
                <a:solidFill>
                  <a:srgbClr val="FF0000"/>
                </a:solidFill>
              </a:rPr>
              <a:t>Kimler </a:t>
            </a:r>
            <a:r>
              <a:rPr lang="tr-TR" sz="3200" b="1" dirty="0" err="1">
                <a:solidFill>
                  <a:srgbClr val="FF0000"/>
                </a:solidFill>
              </a:rPr>
              <a:t>burda</a:t>
            </a:r>
            <a:r>
              <a:rPr lang="tr-TR" sz="3200" b="1" dirty="0">
                <a:solidFill>
                  <a:srgbClr val="FF0000"/>
                </a:solidFill>
              </a:rPr>
              <a:t>?</a:t>
            </a:r>
          </a:p>
        </p:txBody>
      </p:sp>
      <p:sp>
        <p:nvSpPr>
          <p:cNvPr id="19" name="Dikdörtgen 18"/>
          <p:cNvSpPr/>
          <p:nvPr/>
        </p:nvSpPr>
        <p:spPr>
          <a:xfrm>
            <a:off x="304800" y="4637880"/>
            <a:ext cx="3109655" cy="923330"/>
          </a:xfrm>
          <a:prstGeom prst="rect">
            <a:avLst/>
          </a:prstGeom>
        </p:spPr>
        <p:txBody>
          <a:bodyPr wrap="square">
            <a:spAutoFit/>
          </a:bodyPr>
          <a:lstStyle/>
          <a:p>
            <a:r>
              <a:rPr lang="tr-TR" b="1" u="sng" dirty="0"/>
              <a:t>sağlık hizmetleri  ve kamu hastaneleri hizmetleri </a:t>
            </a:r>
            <a:endParaRPr lang="tr-TR" b="1" u="sng" dirty="0" smtClean="0"/>
          </a:p>
          <a:p>
            <a:r>
              <a:rPr lang="tr-TR" b="1" u="sng" dirty="0" smtClean="0"/>
              <a:t>başkan </a:t>
            </a:r>
            <a:r>
              <a:rPr lang="tr-TR" b="1" u="sng" dirty="0"/>
              <a:t>ve başkan yardımcıları </a:t>
            </a:r>
          </a:p>
        </p:txBody>
      </p:sp>
      <p:sp>
        <p:nvSpPr>
          <p:cNvPr id="23" name="Dikdörtgen 22"/>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8701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 step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0618"/>
            <a:ext cx="12026679" cy="582320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138649" y="327398"/>
            <a:ext cx="3521733" cy="523220"/>
          </a:xfrm>
          <a:prstGeom prst="rect">
            <a:avLst/>
          </a:prstGeom>
        </p:spPr>
        <p:txBody>
          <a:bodyPr wrap="none">
            <a:spAutoFit/>
          </a:bodyPr>
          <a:lstStyle/>
          <a:p>
            <a:r>
              <a:rPr lang="tr-TR" sz="2800" b="1" dirty="0">
                <a:solidFill>
                  <a:srgbClr val="FF0000"/>
                </a:solidFill>
              </a:rPr>
              <a:t>Bizden </a:t>
            </a:r>
            <a:r>
              <a:rPr lang="tr-TR" sz="2800" b="1" dirty="0" smtClean="0">
                <a:solidFill>
                  <a:srgbClr val="FF0000"/>
                </a:solidFill>
              </a:rPr>
              <a:t>beklentiniz ne?</a:t>
            </a:r>
            <a:endParaRPr lang="tr-TR" sz="2800" dirty="0"/>
          </a:p>
        </p:txBody>
      </p:sp>
      <p:sp>
        <p:nvSpPr>
          <p:cNvPr id="5" name="Dikdörtgen 4"/>
          <p:cNvSpPr/>
          <p:nvPr/>
        </p:nvSpPr>
        <p:spPr>
          <a:xfrm>
            <a:off x="4457700" y="1752362"/>
            <a:ext cx="7366000" cy="830997"/>
          </a:xfrm>
          <a:prstGeom prst="rect">
            <a:avLst/>
          </a:prstGeom>
        </p:spPr>
        <p:txBody>
          <a:bodyPr wrap="square">
            <a:spAutoFit/>
          </a:bodyPr>
          <a:lstStyle/>
          <a:p>
            <a:r>
              <a:rPr lang="tr-TR" sz="2400" b="1" dirty="0"/>
              <a:t>Akılcı laboratuvar kullanımı projesini illerinizde verilen sürede </a:t>
            </a:r>
            <a:r>
              <a:rPr lang="tr-TR" sz="2400" b="1" dirty="0" smtClean="0"/>
              <a:t>uygulanmasının sağlanması</a:t>
            </a:r>
            <a:endParaRPr lang="tr-TR" sz="2400" b="1" dirty="0"/>
          </a:p>
        </p:txBody>
      </p:sp>
      <p:sp>
        <p:nvSpPr>
          <p:cNvPr id="6" name="Dikdörtgen 5"/>
          <p:cNvSpPr/>
          <p:nvPr/>
        </p:nvSpPr>
        <p:spPr>
          <a:xfrm>
            <a:off x="3445808" y="3119506"/>
            <a:ext cx="7730192" cy="461665"/>
          </a:xfrm>
          <a:prstGeom prst="rect">
            <a:avLst/>
          </a:prstGeom>
        </p:spPr>
        <p:txBody>
          <a:bodyPr wrap="square">
            <a:spAutoFit/>
          </a:bodyPr>
          <a:lstStyle/>
          <a:p>
            <a:r>
              <a:rPr lang="tr-TR" sz="2400" b="1" dirty="0" smtClean="0"/>
              <a:t>Verilerimizi karşılaştırmak ve eksik verilerin gönderilmesi</a:t>
            </a:r>
            <a:endParaRPr lang="tr-TR" sz="2400" b="1" dirty="0"/>
          </a:p>
        </p:txBody>
      </p:sp>
      <p:sp>
        <p:nvSpPr>
          <p:cNvPr id="7" name="Dikdörtgen 6"/>
          <p:cNvSpPr/>
          <p:nvPr/>
        </p:nvSpPr>
        <p:spPr>
          <a:xfrm>
            <a:off x="3211077" y="4578985"/>
            <a:ext cx="6680996" cy="461665"/>
          </a:xfrm>
          <a:prstGeom prst="rect">
            <a:avLst/>
          </a:prstGeom>
        </p:spPr>
        <p:txBody>
          <a:bodyPr wrap="none">
            <a:spAutoFit/>
          </a:bodyPr>
          <a:lstStyle/>
          <a:p>
            <a:r>
              <a:rPr lang="tr-TR" sz="2400" b="1" dirty="0"/>
              <a:t>İlinizdeki  tespit edilen eksikliklerin tamamlanması </a:t>
            </a:r>
          </a:p>
        </p:txBody>
      </p:sp>
      <p:sp>
        <p:nvSpPr>
          <p:cNvPr id="8" name="Dikdörtgen 7"/>
          <p:cNvSpPr/>
          <p:nvPr/>
        </p:nvSpPr>
        <p:spPr>
          <a:xfrm>
            <a:off x="1308100" y="5505249"/>
            <a:ext cx="8077200" cy="1200329"/>
          </a:xfrm>
          <a:prstGeom prst="rect">
            <a:avLst/>
          </a:prstGeom>
        </p:spPr>
        <p:txBody>
          <a:bodyPr wrap="square">
            <a:spAutoFit/>
          </a:bodyPr>
          <a:lstStyle/>
          <a:p>
            <a:r>
              <a:rPr lang="tr-TR" b="1" dirty="0"/>
              <a:t>Mail adreslerimiz</a:t>
            </a:r>
            <a:r>
              <a:rPr lang="tr-TR" b="1" dirty="0" smtClean="0"/>
              <a:t>: </a:t>
            </a:r>
            <a:r>
              <a:rPr lang="tr-TR" b="1" dirty="0" smtClean="0">
                <a:hlinkClick r:id="rId4"/>
              </a:rPr>
              <a:t>laboratuvarhizmetleri@gmial.com</a:t>
            </a:r>
            <a:r>
              <a:rPr lang="tr-TR" b="1" dirty="0"/>
              <a:t> </a:t>
            </a:r>
            <a:endParaRPr lang="tr-TR" b="1" dirty="0" smtClean="0"/>
          </a:p>
          <a:p>
            <a:r>
              <a:rPr lang="tr-TR" b="1" dirty="0" smtClean="0">
                <a:hlinkClick r:id="rId5"/>
              </a:rPr>
              <a:t>Shgm.laboratuvar@saglik.gov.tr</a:t>
            </a:r>
            <a:r>
              <a:rPr lang="tr-TR" b="1" dirty="0" smtClean="0"/>
              <a:t>    / ferzanemercan@yahoo.com</a:t>
            </a:r>
            <a:endParaRPr lang="tr-TR" b="1" dirty="0"/>
          </a:p>
          <a:p>
            <a:r>
              <a:rPr lang="tr-TR" b="1" dirty="0"/>
              <a:t>Telefonlarımız</a:t>
            </a:r>
            <a:r>
              <a:rPr lang="tr-TR" b="1" dirty="0" smtClean="0"/>
              <a:t>: 0312 .4717813/14/15/16/17/18/20/21/29</a:t>
            </a:r>
            <a:endParaRPr lang="tr-TR" b="1" dirty="0"/>
          </a:p>
          <a:p>
            <a:r>
              <a:rPr lang="tr-TR" b="1" dirty="0"/>
              <a:t>Cebim: </a:t>
            </a:r>
            <a:r>
              <a:rPr lang="tr-TR" b="1" dirty="0" smtClean="0">
                <a:solidFill>
                  <a:srgbClr val="FF0000"/>
                </a:solidFill>
              </a:rPr>
              <a:t>0505 2406536 </a:t>
            </a:r>
            <a:endParaRPr lang="tr-TR" b="1" dirty="0">
              <a:solidFill>
                <a:srgbClr val="FF0000"/>
              </a:solidFill>
            </a:endParaRPr>
          </a:p>
        </p:txBody>
      </p:sp>
      <p:sp>
        <p:nvSpPr>
          <p:cNvPr id="9" name="Dikdörtgen 8"/>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62238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graphic Åablon 5 adÄ±mlarÄ± Tasarla â Stok VektÃ¶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415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kış Çizelgesi: Gecikme 1"/>
          <p:cNvSpPr/>
          <p:nvPr/>
        </p:nvSpPr>
        <p:spPr>
          <a:xfrm>
            <a:off x="4424516" y="698090"/>
            <a:ext cx="2035277" cy="894736"/>
          </a:xfrm>
          <a:prstGeom prst="flowChartDelay">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3470788" y="794406"/>
            <a:ext cx="3682181" cy="923330"/>
          </a:xfrm>
          <a:prstGeom prst="rect">
            <a:avLst/>
          </a:prstGeom>
        </p:spPr>
        <p:txBody>
          <a:bodyPr wrap="square">
            <a:spAutoFit/>
          </a:bodyPr>
          <a:lstStyle/>
          <a:p>
            <a:pPr algn="ctr"/>
            <a:r>
              <a:rPr lang="tr-TR" b="1" dirty="0"/>
              <a:t>Tıbbi biyokimya</a:t>
            </a:r>
          </a:p>
          <a:p>
            <a:pPr algn="ctr"/>
            <a:r>
              <a:rPr lang="tr-TR" b="1" strike="sngStrike" dirty="0" err="1"/>
              <a:t>Toxikoloji</a:t>
            </a:r>
            <a:r>
              <a:rPr lang="tr-TR" b="1" strike="sngStrike" dirty="0"/>
              <a:t> </a:t>
            </a:r>
          </a:p>
          <a:p>
            <a:pPr algn="ctr"/>
            <a:endParaRPr lang="tr-TR" dirty="0"/>
          </a:p>
        </p:txBody>
      </p:sp>
      <p:sp>
        <p:nvSpPr>
          <p:cNvPr id="5" name="Akış Çizelgesi: Gecikme 4"/>
          <p:cNvSpPr/>
          <p:nvPr/>
        </p:nvSpPr>
        <p:spPr>
          <a:xfrm rot="10800000">
            <a:off x="585742" y="1858296"/>
            <a:ext cx="1980926" cy="865151"/>
          </a:xfrm>
          <a:prstGeom prst="flowChartDelay">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86348" y="1952317"/>
            <a:ext cx="6096000" cy="584775"/>
          </a:xfrm>
          <a:prstGeom prst="rect">
            <a:avLst/>
          </a:prstGeom>
        </p:spPr>
        <p:txBody>
          <a:bodyPr>
            <a:spAutoFit/>
          </a:bodyPr>
          <a:lstStyle/>
          <a:p>
            <a:pPr algn="ctr"/>
            <a:r>
              <a:rPr lang="tr-TR" sz="1400" b="1" dirty="0"/>
              <a:t>Tıbbi mikrobiyoloj</a:t>
            </a:r>
            <a:r>
              <a:rPr lang="tr-TR" sz="1400" b="1" strike="sngStrike" dirty="0"/>
              <a:t>i</a:t>
            </a:r>
          </a:p>
          <a:p>
            <a:pPr algn="ctr"/>
            <a:r>
              <a:rPr lang="tr-TR" sz="1400" b="1" strike="sngStrike" dirty="0"/>
              <a:t>Parazitoloji/virolo</a:t>
            </a:r>
            <a:r>
              <a:rPr lang="tr-TR" b="1" strike="sngStrike" dirty="0"/>
              <a:t>ji</a:t>
            </a:r>
          </a:p>
        </p:txBody>
      </p:sp>
      <p:sp>
        <p:nvSpPr>
          <p:cNvPr id="7" name="Akış Çizelgesi: Gecikme 6"/>
          <p:cNvSpPr/>
          <p:nvPr/>
        </p:nvSpPr>
        <p:spPr>
          <a:xfrm>
            <a:off x="4424515" y="2945764"/>
            <a:ext cx="2035277" cy="894736"/>
          </a:xfrm>
          <a:prstGeom prst="flowChartDelay">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4424515" y="3090446"/>
            <a:ext cx="1779640" cy="738664"/>
          </a:xfrm>
          <a:prstGeom prst="rect">
            <a:avLst/>
          </a:prstGeom>
        </p:spPr>
        <p:txBody>
          <a:bodyPr wrap="square">
            <a:spAutoFit/>
          </a:bodyPr>
          <a:lstStyle/>
          <a:p>
            <a:pPr algn="ctr"/>
            <a:r>
              <a:rPr lang="tr-TR" sz="1400" b="1" dirty="0"/>
              <a:t>Tıbbi patoloji</a:t>
            </a:r>
          </a:p>
          <a:p>
            <a:pPr algn="ctr"/>
            <a:r>
              <a:rPr lang="tr-TR" sz="1400" b="1" strike="sngStrike" dirty="0" err="1"/>
              <a:t>Sitopatoloji</a:t>
            </a:r>
            <a:r>
              <a:rPr lang="tr-TR" sz="1400" b="1" strike="sngStrike" dirty="0"/>
              <a:t>/moleküler patoloji</a:t>
            </a:r>
          </a:p>
        </p:txBody>
      </p:sp>
      <p:sp>
        <p:nvSpPr>
          <p:cNvPr id="9" name="Akış Çizelgesi: Gecikme 8"/>
          <p:cNvSpPr/>
          <p:nvPr/>
        </p:nvSpPr>
        <p:spPr>
          <a:xfrm rot="10800000">
            <a:off x="585742" y="4149167"/>
            <a:ext cx="1980926" cy="865151"/>
          </a:xfrm>
          <a:prstGeom prst="flowChartDelay">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Gecikme 9"/>
          <p:cNvSpPr/>
          <p:nvPr/>
        </p:nvSpPr>
        <p:spPr>
          <a:xfrm>
            <a:off x="4424515" y="5266505"/>
            <a:ext cx="2035277" cy="894736"/>
          </a:xfrm>
          <a:prstGeom prst="flowChartDelay">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297858" y="4258576"/>
            <a:ext cx="6096000" cy="646331"/>
          </a:xfrm>
          <a:prstGeom prst="rect">
            <a:avLst/>
          </a:prstGeom>
        </p:spPr>
        <p:txBody>
          <a:bodyPr>
            <a:spAutoFit/>
          </a:bodyPr>
          <a:lstStyle/>
          <a:p>
            <a:pPr algn="ctr"/>
            <a:r>
              <a:rPr lang="tr-TR" b="1" dirty="0"/>
              <a:t>DTL (ruhsatlı)</a:t>
            </a:r>
          </a:p>
          <a:p>
            <a:pPr algn="ctr"/>
            <a:r>
              <a:rPr lang="tr-TR" b="1" dirty="0"/>
              <a:t>Ayrı mevzuat</a:t>
            </a:r>
          </a:p>
        </p:txBody>
      </p:sp>
      <p:sp>
        <p:nvSpPr>
          <p:cNvPr id="12" name="Dikdörtgen 11"/>
          <p:cNvSpPr/>
          <p:nvPr/>
        </p:nvSpPr>
        <p:spPr>
          <a:xfrm>
            <a:off x="2263878" y="5443784"/>
            <a:ext cx="6096000" cy="553998"/>
          </a:xfrm>
          <a:prstGeom prst="rect">
            <a:avLst/>
          </a:prstGeom>
        </p:spPr>
        <p:txBody>
          <a:bodyPr>
            <a:spAutoFit/>
          </a:bodyPr>
          <a:lstStyle/>
          <a:p>
            <a:pPr algn="ctr"/>
            <a:r>
              <a:rPr lang="tr-TR" b="1" dirty="0"/>
              <a:t>Genetik (ruhsatlı)</a:t>
            </a:r>
          </a:p>
          <a:p>
            <a:pPr algn="ctr"/>
            <a:r>
              <a:rPr lang="tr-TR" sz="1200" b="1" dirty="0"/>
              <a:t>Ayrı mevzuat </a:t>
            </a:r>
          </a:p>
        </p:txBody>
      </p:sp>
      <p:sp>
        <p:nvSpPr>
          <p:cNvPr id="13" name="Dikdörtgen 12"/>
          <p:cNvSpPr/>
          <p:nvPr/>
        </p:nvSpPr>
        <p:spPr>
          <a:xfrm>
            <a:off x="0" y="-61227"/>
            <a:ext cx="2052484" cy="88995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RUHSATLI</a:t>
            </a:r>
          </a:p>
          <a:p>
            <a:pPr algn="ctr"/>
            <a:r>
              <a:rPr lang="tr-TR" b="1" dirty="0" smtClean="0">
                <a:solidFill>
                  <a:srgbClr val="FF0000"/>
                </a:solidFill>
              </a:rPr>
              <a:t>LAB.(uzman)</a:t>
            </a:r>
            <a:endParaRPr lang="tr-TR" b="1" dirty="0">
              <a:solidFill>
                <a:srgbClr val="FF0000"/>
              </a:solidFill>
            </a:endParaRPr>
          </a:p>
        </p:txBody>
      </p:sp>
      <p:sp>
        <p:nvSpPr>
          <p:cNvPr id="14" name="AutoShape 4" descr="laboratuvar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6" descr="laboratuvar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940" y="1894936"/>
            <a:ext cx="1278152" cy="799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laboratuvar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2263878" y="733597"/>
            <a:ext cx="1264827" cy="9682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0" name="Picture 12"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19572" y="3043175"/>
            <a:ext cx="1173277" cy="797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2" name="Picture 14" descr="laboratuvar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0789" y="4187564"/>
            <a:ext cx="1159482" cy="864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4" name="Picture 16" descr="laboratuvar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0934" y="5322983"/>
            <a:ext cx="1089854" cy="847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Dikdörtgen 15"/>
          <p:cNvSpPr/>
          <p:nvPr/>
        </p:nvSpPr>
        <p:spPr>
          <a:xfrm>
            <a:off x="6890494" y="0"/>
            <a:ext cx="5301505" cy="742335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r>
              <a:rPr lang="tr-TR" sz="2000" b="1" dirty="0" smtClean="0">
                <a:solidFill>
                  <a:srgbClr val="FF0000"/>
                </a:solidFill>
              </a:rPr>
              <a:t>Ruhsat alamayan </a:t>
            </a:r>
            <a:r>
              <a:rPr lang="tr-TR" sz="2000" b="1" dirty="0" err="1" smtClean="0">
                <a:solidFill>
                  <a:srgbClr val="FF0000"/>
                </a:solidFill>
              </a:rPr>
              <a:t>lab</a:t>
            </a:r>
            <a:r>
              <a:rPr lang="tr-TR" sz="2000" b="1" dirty="0" smtClean="0">
                <a:solidFill>
                  <a:srgbClr val="FF0000"/>
                </a:solidFill>
              </a:rPr>
              <a:t>.(</a:t>
            </a:r>
            <a:r>
              <a:rPr lang="tr-TR" sz="2000" b="1" dirty="0" err="1" smtClean="0">
                <a:solidFill>
                  <a:srgbClr val="FF0000"/>
                </a:solidFill>
              </a:rPr>
              <a:t>lab.uzmanı</a:t>
            </a:r>
            <a:r>
              <a:rPr lang="tr-TR" sz="2000" b="1" dirty="0" smtClean="0">
                <a:solidFill>
                  <a:srgbClr val="FF0000"/>
                </a:solidFill>
              </a:rPr>
              <a:t> olmayan)</a:t>
            </a:r>
          </a:p>
          <a:p>
            <a:pPr algn="ctr"/>
            <a:endParaRPr lang="tr-TR" b="1" dirty="0" smtClean="0">
              <a:solidFill>
                <a:srgbClr val="FF0000"/>
              </a:solidFill>
            </a:endParaRPr>
          </a:p>
          <a:p>
            <a:pPr marL="285750" indent="-285750">
              <a:buFont typeface="Arial" panose="020B0604020202020204" pitchFamily="34" charset="0"/>
              <a:buChar char="•"/>
            </a:pPr>
            <a:r>
              <a:rPr lang="tr-TR" sz="2400" b="1" dirty="0" smtClean="0">
                <a:solidFill>
                  <a:schemeClr val="tx1"/>
                </a:solidFill>
              </a:rPr>
              <a:t>Gözetimli hizmet </a:t>
            </a:r>
            <a:r>
              <a:rPr lang="tr-TR" sz="2400" b="1" dirty="0" err="1" smtClean="0">
                <a:solidFill>
                  <a:schemeClr val="tx1"/>
                </a:solidFill>
              </a:rPr>
              <a:t>lab</a:t>
            </a:r>
            <a:r>
              <a:rPr lang="tr-TR" sz="2400" b="1" dirty="0" smtClean="0">
                <a:solidFill>
                  <a:schemeClr val="tx1"/>
                </a:solidFill>
              </a:rPr>
              <a:t>.</a:t>
            </a:r>
          </a:p>
          <a:p>
            <a:pPr marL="342900" indent="-342900">
              <a:buFont typeface="Wingdings" panose="05000000000000000000" pitchFamily="2" charset="2"/>
              <a:buChar char="v"/>
            </a:pPr>
            <a:r>
              <a:rPr lang="tr-TR" sz="2400" b="1" dirty="0" smtClean="0">
                <a:solidFill>
                  <a:schemeClr val="tx1"/>
                </a:solidFill>
              </a:rPr>
              <a:t>          Kurum içi</a:t>
            </a:r>
          </a:p>
          <a:p>
            <a:pPr marL="342900" indent="-342900">
              <a:buFont typeface="Wingdings" panose="05000000000000000000" pitchFamily="2" charset="2"/>
              <a:buChar char="v"/>
            </a:pPr>
            <a:r>
              <a:rPr lang="tr-TR" sz="2400" b="1" dirty="0">
                <a:solidFill>
                  <a:schemeClr val="tx1"/>
                </a:solidFill>
              </a:rPr>
              <a:t> </a:t>
            </a:r>
            <a:r>
              <a:rPr lang="tr-TR" sz="2400" b="1" dirty="0" smtClean="0">
                <a:solidFill>
                  <a:schemeClr val="tx1"/>
                </a:solidFill>
              </a:rPr>
              <a:t>         Kurum dışı</a:t>
            </a:r>
          </a:p>
          <a:p>
            <a:endParaRPr lang="tr-TR" sz="2400" b="1" dirty="0" smtClean="0">
              <a:solidFill>
                <a:schemeClr val="tx1"/>
              </a:solidFill>
            </a:endParaRPr>
          </a:p>
          <a:p>
            <a:pPr marL="285750" indent="-285750">
              <a:buFont typeface="Arial" panose="020B0604020202020204" pitchFamily="34" charset="0"/>
              <a:buChar char="•"/>
            </a:pPr>
            <a:r>
              <a:rPr lang="tr-TR" sz="2400" b="1" dirty="0" smtClean="0">
                <a:solidFill>
                  <a:schemeClr val="tx1"/>
                </a:solidFill>
              </a:rPr>
              <a:t>Klinik /servis test</a:t>
            </a:r>
          </a:p>
          <a:p>
            <a:pPr marL="285750" indent="-285750">
              <a:buFont typeface="Arial" panose="020B0604020202020204" pitchFamily="34" charset="0"/>
              <a:buChar char="•"/>
            </a:pPr>
            <a:endParaRPr lang="tr-TR" sz="2400" b="1" dirty="0" smtClean="0">
              <a:solidFill>
                <a:schemeClr val="tx1"/>
              </a:solidFill>
            </a:endParaRPr>
          </a:p>
          <a:p>
            <a:pPr marL="285750" indent="-285750">
              <a:buFont typeface="Arial" panose="020B0604020202020204" pitchFamily="34" charset="0"/>
              <a:buChar char="•"/>
            </a:pPr>
            <a:r>
              <a:rPr lang="tr-TR" sz="2400" b="1" dirty="0" smtClean="0">
                <a:solidFill>
                  <a:schemeClr val="tx1"/>
                </a:solidFill>
              </a:rPr>
              <a:t>Basit hizmet </a:t>
            </a:r>
            <a:r>
              <a:rPr lang="tr-TR" sz="2400" b="1" dirty="0" err="1" smtClean="0">
                <a:solidFill>
                  <a:schemeClr val="tx1"/>
                </a:solidFill>
              </a:rPr>
              <a:t>lab</a:t>
            </a:r>
            <a:r>
              <a:rPr lang="tr-TR" sz="2400" b="1" dirty="0" smtClean="0">
                <a:solidFill>
                  <a:schemeClr val="tx1"/>
                </a:solidFill>
              </a:rPr>
              <a:t>.</a:t>
            </a:r>
          </a:p>
          <a:p>
            <a:pPr marL="285750" indent="-285750">
              <a:buFont typeface="Arial" panose="020B0604020202020204" pitchFamily="34" charset="0"/>
              <a:buChar char="•"/>
            </a:pPr>
            <a:endParaRPr lang="tr-TR" sz="2400" b="1" dirty="0">
              <a:solidFill>
                <a:schemeClr val="tx1"/>
              </a:solidFill>
            </a:endParaRPr>
          </a:p>
          <a:p>
            <a:pPr marL="285750" indent="-285750">
              <a:buFont typeface="Arial" panose="020B0604020202020204" pitchFamily="34" charset="0"/>
              <a:buChar char="•"/>
            </a:pPr>
            <a:r>
              <a:rPr lang="tr-TR" sz="2400" b="1" dirty="0" smtClean="0">
                <a:solidFill>
                  <a:schemeClr val="tx1"/>
                </a:solidFill>
              </a:rPr>
              <a:t>(hasta başı cihazlar)</a:t>
            </a:r>
          </a:p>
          <a:p>
            <a:pPr marL="285750" indent="-285750">
              <a:buFont typeface="Arial" panose="020B0604020202020204" pitchFamily="34" charset="0"/>
              <a:buChar char="•"/>
            </a:pPr>
            <a:endParaRPr lang="tr-TR" sz="2400" b="1" dirty="0">
              <a:solidFill>
                <a:schemeClr val="tx1"/>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r>
              <a:rPr lang="tr-TR" b="1" dirty="0" err="1" smtClean="0">
                <a:solidFill>
                  <a:srgbClr val="FF0000"/>
                </a:solidFill>
              </a:rPr>
              <a:t>bakanalı</a:t>
            </a:r>
            <a:endParaRPr lang="tr-TR" b="1" dirty="0">
              <a:solidFill>
                <a:srgbClr val="FF0000"/>
              </a:solidFill>
            </a:endParaRPr>
          </a:p>
          <a:p>
            <a:pPr algn="ctr"/>
            <a:r>
              <a:rPr lang="tr-TR" b="1" dirty="0" smtClean="0">
                <a:solidFill>
                  <a:srgbClr val="FF0000"/>
                </a:solidFill>
              </a:rPr>
              <a:t>b</a:t>
            </a:r>
          </a:p>
          <a:p>
            <a:pPr algn="ctr"/>
            <a:endParaRPr lang="tr-TR" b="1" dirty="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smtClean="0">
              <a:solidFill>
                <a:srgbClr val="FF0000"/>
              </a:solidFill>
            </a:endParaRPr>
          </a:p>
          <a:p>
            <a:pPr algn="ctr"/>
            <a:endParaRPr lang="tr-TR" b="1" dirty="0">
              <a:solidFill>
                <a:srgbClr val="FF0000"/>
              </a:solidFill>
            </a:endParaRPr>
          </a:p>
          <a:p>
            <a:pPr algn="ctr"/>
            <a:endParaRPr lang="tr-TR" b="1" dirty="0">
              <a:solidFill>
                <a:srgbClr val="FF0000"/>
              </a:solidFill>
            </a:endParaRPr>
          </a:p>
        </p:txBody>
      </p:sp>
      <p:sp>
        <p:nvSpPr>
          <p:cNvPr id="36" name="Yay 35"/>
          <p:cNvSpPr/>
          <p:nvPr/>
        </p:nvSpPr>
        <p:spPr>
          <a:xfrm>
            <a:off x="6860459" y="1505198"/>
            <a:ext cx="2757945" cy="586023"/>
          </a:xfrm>
          <a:prstGeom prst="arc">
            <a:avLst>
              <a:gd name="adj1" fmla="val 16200000"/>
              <a:gd name="adj2" fmla="val 16074275"/>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23" name="Dikdörtgen 22"/>
          <p:cNvSpPr/>
          <p:nvPr/>
        </p:nvSpPr>
        <p:spPr>
          <a:xfrm>
            <a:off x="176981" y="98323"/>
            <a:ext cx="11890970" cy="6727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4" name="Resim 23"/>
          <p:cNvPicPr>
            <a:picLocks noChangeAspect="1"/>
          </p:cNvPicPr>
          <p:nvPr/>
        </p:nvPicPr>
        <p:blipFill rotWithShape="1">
          <a:blip r:embed="rId8"/>
          <a:srcRect l="5642" t="-2920" r="8685" b="9705"/>
          <a:stretch/>
        </p:blipFill>
        <p:spPr>
          <a:xfrm>
            <a:off x="8000998" y="3492394"/>
            <a:ext cx="3510657" cy="2825026"/>
          </a:xfrm>
          <a:prstGeom prst="rect">
            <a:avLst/>
          </a:prstGeom>
        </p:spPr>
      </p:pic>
      <p:sp>
        <p:nvSpPr>
          <p:cNvPr id="11" name="Dikdörtgen 10"/>
          <p:cNvSpPr/>
          <p:nvPr/>
        </p:nvSpPr>
        <p:spPr>
          <a:xfrm>
            <a:off x="8159931" y="4187564"/>
            <a:ext cx="3274985" cy="1810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Blackadder ITC" panose="04020505051007020D02" pitchFamily="82" charset="0"/>
              </a:rPr>
              <a:t>Bakanlığın belirlediği gözetimli hizmet </a:t>
            </a:r>
            <a:r>
              <a:rPr lang="tr-TR" sz="2400" b="1" dirty="0" err="1" smtClean="0">
                <a:solidFill>
                  <a:schemeClr val="tx1"/>
                </a:solidFill>
                <a:latin typeface="Blackadder ITC" panose="04020505051007020D02" pitchFamily="82" charset="0"/>
              </a:rPr>
              <a:t>lab.test</a:t>
            </a:r>
            <a:r>
              <a:rPr lang="tr-TR" sz="2400" b="1" dirty="0" smtClean="0">
                <a:solidFill>
                  <a:schemeClr val="tx1"/>
                </a:solidFill>
                <a:latin typeface="Blackadder ITC" panose="04020505051007020D02" pitchFamily="82" charset="0"/>
              </a:rPr>
              <a:t> sayısı kurumum ile uzaklığı nedeni ile </a:t>
            </a:r>
            <a:r>
              <a:rPr lang="tr-TR" sz="2400" b="1" dirty="0" err="1" smtClean="0">
                <a:solidFill>
                  <a:schemeClr val="tx1"/>
                </a:solidFill>
                <a:latin typeface="Blackadder ITC" panose="04020505051007020D02" pitchFamily="82" charset="0"/>
              </a:rPr>
              <a:t>yetmiyor,testleri</a:t>
            </a:r>
            <a:r>
              <a:rPr lang="tr-TR" sz="2400" b="1" dirty="0" smtClean="0">
                <a:solidFill>
                  <a:schemeClr val="tx1"/>
                </a:solidFill>
                <a:latin typeface="Blackadder ITC" panose="04020505051007020D02" pitchFamily="82" charset="0"/>
              </a:rPr>
              <a:t> eklemek şansım </a:t>
            </a:r>
            <a:r>
              <a:rPr lang="tr-TR" sz="2400" b="1" dirty="0" err="1" smtClean="0">
                <a:solidFill>
                  <a:schemeClr val="tx1"/>
                </a:solidFill>
                <a:latin typeface="Blackadder ITC" panose="04020505051007020D02" pitchFamily="82" charset="0"/>
              </a:rPr>
              <a:t>varmı</a:t>
            </a:r>
            <a:r>
              <a:rPr lang="tr-TR" sz="2400" b="1" dirty="0" smtClean="0">
                <a:solidFill>
                  <a:schemeClr val="tx1"/>
                </a:solidFill>
                <a:latin typeface="Blackadder ITC" panose="04020505051007020D02" pitchFamily="82" charset="0"/>
              </a:rPr>
              <a:t>?</a:t>
            </a:r>
            <a:endParaRPr lang="tr-TR" sz="2400" b="1" dirty="0">
              <a:solidFill>
                <a:schemeClr val="tx1"/>
              </a:solidFill>
              <a:latin typeface="Blackadder ITC" panose="04020505051007020D02" pitchFamily="82" charset="0"/>
            </a:endParaRPr>
          </a:p>
        </p:txBody>
      </p:sp>
    </p:spTree>
    <p:extLst>
      <p:ext uri="{BB962C8B-B14F-4D97-AF65-F5344CB8AC3E}">
        <p14:creationId xmlns:p14="http://schemas.microsoft.com/office/powerpoint/2010/main" val="425146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3727</TotalTime>
  <Words>3128</Words>
  <Application>Microsoft Office PowerPoint</Application>
  <PresentationFormat>Geniş ekran</PresentationFormat>
  <Paragraphs>662</Paragraphs>
  <Slides>62</Slides>
  <Notes>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62</vt:i4>
      </vt:variant>
    </vt:vector>
  </HeadingPairs>
  <TitlesOfParts>
    <vt:vector size="70" baseType="lpstr">
      <vt:lpstr>Arial</vt:lpstr>
      <vt:lpstr>Arial</vt:lpstr>
      <vt:lpstr>Blackadder ITC</vt:lpstr>
      <vt:lpstr>Calibri</vt:lpstr>
      <vt:lpstr>Calibri Light</vt:lpstr>
      <vt:lpstr>Times New Roman</vt:lpstr>
      <vt:lpstr>Wingdings</vt:lpstr>
      <vt:lpstr>Office Teması</vt:lpstr>
      <vt:lpstr>PowerPoint Sunusu</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KONSÜLTASYON  SİSTEMİ  BAŞLATILDI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kl</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FERZANE MERCAN</dc:creator>
  <cp:lastModifiedBy>FERZANE MERCAN</cp:lastModifiedBy>
  <cp:revision>316</cp:revision>
  <dcterms:created xsi:type="dcterms:W3CDTF">2018-03-22T09:38:26Z</dcterms:created>
  <dcterms:modified xsi:type="dcterms:W3CDTF">2018-04-17T03:23:33Z</dcterms:modified>
</cp:coreProperties>
</file>